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2"/>
  </p:notesMasterIdLst>
  <p:handoutMasterIdLst>
    <p:handoutMasterId r:id="rId13"/>
  </p:handoutMasterIdLst>
  <p:sldIdLst>
    <p:sldId id="256" r:id="rId2"/>
    <p:sldId id="266" r:id="rId3"/>
    <p:sldId id="270" r:id="rId4"/>
    <p:sldId id="267" r:id="rId5"/>
    <p:sldId id="271" r:id="rId6"/>
    <p:sldId id="269" r:id="rId7"/>
    <p:sldId id="262" r:id="rId8"/>
    <p:sldId id="272" r:id="rId9"/>
    <p:sldId id="263" r:id="rId10"/>
    <p:sldId id="26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37" autoAdjust="0"/>
    <p:restoredTop sz="83689" autoAdjust="0"/>
  </p:normalViewPr>
  <p:slideViewPr>
    <p:cSldViewPr>
      <p:cViewPr>
        <p:scale>
          <a:sx n="75" d="100"/>
          <a:sy n="75" d="100"/>
        </p:scale>
        <p:origin x="-1618" y="-29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10264989\AppData\Local\Temp\notesB62A83\&#22269;&#20869;&#22806;&#37329;&#21033;&#12464;&#12521;&#12501;_&#22243;&#24180;2020&#24180;&#24230;&#65288;&#22259;&#34920;&#65289;_&#25552;&#20379;.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10264989\AppData\Local\Temp\notesB62A83\&#22269;&#20869;&#22806;&#37329;&#21033;&#12464;&#12521;&#12501;_&#22243;&#24180;2020&#24180;&#24230;&#65288;&#22259;&#34920;&#65289;_&#25552;&#2037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itsuilife.co.jp\HOME\SHARE\ZAIKI\(&#36939;&#20225;&#65319;)\&#35336;&#30011;\&#20013;&#26399;&#35336;&#30011;&#65288;&#65435;&#65392;&#65432;&#65437;&#65400;&#65438;&#65289;\2021&#24180;&#20013;&#35336;\&#22243;B&#36939;&#29992;&#26041;&#37341;\&#22243;B&#21033;&#19979;&#12370;&#39015;&#23458;&#23451;&#36039;&#26009;\&#27531;&#39640;&#25512;&#31227;&#12464;&#12521;&#12501;17-20.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10264989\Desktop\&#22269;&#20869;&#22806;&#37329;&#21033;&#12464;&#12521;&#12501;_&#22243;&#24180;2020&#24180;&#24230;&#65288;&#22259;&#34920;&#65289;_&#25552;&#203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200"/>
            </a:pPr>
            <a:r>
              <a:rPr lang="ja-JP" altLang="en-US" sz="1200" dirty="0"/>
              <a:t>米国</a:t>
            </a:r>
            <a:r>
              <a:rPr lang="ja-JP" sz="1200" dirty="0"/>
              <a:t>長期金利</a:t>
            </a:r>
          </a:p>
        </c:rich>
      </c:tx>
      <c:layout>
        <c:manualLayout>
          <c:xMode val="edge"/>
          <c:yMode val="edge"/>
          <c:x val="0.38131943450810801"/>
          <c:y val="2.1628321996271047E-3"/>
        </c:manualLayout>
      </c:layout>
    </c:title>
    <c:plotArea>
      <c:layout>
        <c:manualLayout>
          <c:layoutTarget val="inner"/>
          <c:xMode val="edge"/>
          <c:yMode val="edge"/>
          <c:x val="0.1048003063851979"/>
          <c:y val="0.11322532187019994"/>
          <c:w val="0.83655734944209648"/>
          <c:h val="0.763061421365547"/>
        </c:manualLayout>
      </c:layout>
      <c:lineChart>
        <c:grouping val="standard"/>
        <c:ser>
          <c:idx val="0"/>
          <c:order val="0"/>
          <c:tx>
            <c:strRef>
              <c:f>指標データ!$X$1</c:f>
              <c:strCache>
                <c:ptCount val="1"/>
                <c:pt idx="0">
                  <c:v>米国1０年債</c:v>
                </c:pt>
              </c:strCache>
            </c:strRef>
          </c:tx>
          <c:spPr>
            <a:ln w="38100">
              <a:solidFill>
                <a:srgbClr val="000080"/>
              </a:solidFill>
            </a:ln>
          </c:spPr>
          <c:marker>
            <c:symbol val="none"/>
          </c:marker>
          <c:cat>
            <c:strRef>
              <c:f>指標データ!$W$86:$W$242</c:f>
              <c:strCache>
                <c:ptCount val="157"/>
                <c:pt idx="0">
                  <c:v>08/3</c:v>
                </c:pt>
                <c:pt idx="12">
                  <c:v>09/3</c:v>
                </c:pt>
                <c:pt idx="24">
                  <c:v>10/3</c:v>
                </c:pt>
                <c:pt idx="36">
                  <c:v>11/3</c:v>
                </c:pt>
                <c:pt idx="48">
                  <c:v>12/3</c:v>
                </c:pt>
                <c:pt idx="60">
                  <c:v>13/3</c:v>
                </c:pt>
                <c:pt idx="72">
                  <c:v>14/3</c:v>
                </c:pt>
                <c:pt idx="84">
                  <c:v>15/3</c:v>
                </c:pt>
                <c:pt idx="96">
                  <c:v>16/3</c:v>
                </c:pt>
                <c:pt idx="108">
                  <c:v>17/3</c:v>
                </c:pt>
                <c:pt idx="120">
                  <c:v>18/3</c:v>
                </c:pt>
                <c:pt idx="132">
                  <c:v>19/3</c:v>
                </c:pt>
                <c:pt idx="144">
                  <c:v>20/3</c:v>
                </c:pt>
                <c:pt idx="156">
                  <c:v>21/3</c:v>
                </c:pt>
              </c:strCache>
            </c:strRef>
          </c:cat>
          <c:val>
            <c:numRef>
              <c:f>指標データ!$X$86:$X$242</c:f>
              <c:numCache>
                <c:formatCode>General</c:formatCode>
                <c:ptCount val="157"/>
                <c:pt idx="0">
                  <c:v>3.4305999999999988</c:v>
                </c:pt>
                <c:pt idx="1">
                  <c:v>3.7279000000000018</c:v>
                </c:pt>
                <c:pt idx="2">
                  <c:v>4.0594999999999999</c:v>
                </c:pt>
                <c:pt idx="3">
                  <c:v>3.9689999999999999</c:v>
                </c:pt>
                <c:pt idx="4">
                  <c:v>3.9461999999999997</c:v>
                </c:pt>
                <c:pt idx="5">
                  <c:v>3.8115999999999981</c:v>
                </c:pt>
                <c:pt idx="6">
                  <c:v>3.8233999999999999</c:v>
                </c:pt>
                <c:pt idx="7">
                  <c:v>3.9529999999999981</c:v>
                </c:pt>
                <c:pt idx="8">
                  <c:v>2.92</c:v>
                </c:pt>
                <c:pt idx="9">
                  <c:v>2.2122999999999982</c:v>
                </c:pt>
                <c:pt idx="10">
                  <c:v>2.8403</c:v>
                </c:pt>
                <c:pt idx="11">
                  <c:v>3.0131000000000001</c:v>
                </c:pt>
                <c:pt idx="12">
                  <c:v>2.6629</c:v>
                </c:pt>
                <c:pt idx="13">
                  <c:v>3.1149999999999998</c:v>
                </c:pt>
                <c:pt idx="14">
                  <c:v>3.4630000000000001</c:v>
                </c:pt>
                <c:pt idx="15">
                  <c:v>3.5270000000000001</c:v>
                </c:pt>
                <c:pt idx="16">
                  <c:v>3.4830000000000001</c:v>
                </c:pt>
                <c:pt idx="17">
                  <c:v>3.403</c:v>
                </c:pt>
                <c:pt idx="18">
                  <c:v>3.32</c:v>
                </c:pt>
                <c:pt idx="19">
                  <c:v>3.3859999999999997</c:v>
                </c:pt>
                <c:pt idx="20">
                  <c:v>3.2090000000000001</c:v>
                </c:pt>
                <c:pt idx="21">
                  <c:v>3.8389999999999982</c:v>
                </c:pt>
                <c:pt idx="22">
                  <c:v>3.5880000000000001</c:v>
                </c:pt>
                <c:pt idx="23">
                  <c:v>3.6149999999999998</c:v>
                </c:pt>
                <c:pt idx="24">
                  <c:v>3.8369999999999984</c:v>
                </c:pt>
                <c:pt idx="25">
                  <c:v>3.657</c:v>
                </c:pt>
                <c:pt idx="26">
                  <c:v>3.2959999999999998</c:v>
                </c:pt>
                <c:pt idx="27">
                  <c:v>2.944</c:v>
                </c:pt>
                <c:pt idx="28">
                  <c:v>2.9089999999999998</c:v>
                </c:pt>
                <c:pt idx="29">
                  <c:v>2.488</c:v>
                </c:pt>
                <c:pt idx="30">
                  <c:v>2.5129999999999981</c:v>
                </c:pt>
                <c:pt idx="31">
                  <c:v>2.6030000000000002</c:v>
                </c:pt>
                <c:pt idx="32">
                  <c:v>2.8099999999999987</c:v>
                </c:pt>
                <c:pt idx="33">
                  <c:v>3.2970000000000002</c:v>
                </c:pt>
                <c:pt idx="34">
                  <c:v>3.3759999999999981</c:v>
                </c:pt>
                <c:pt idx="35">
                  <c:v>3.444</c:v>
                </c:pt>
                <c:pt idx="36">
                  <c:v>3.4759999999999982</c:v>
                </c:pt>
                <c:pt idx="37">
                  <c:v>3.3139999999999987</c:v>
                </c:pt>
                <c:pt idx="38">
                  <c:v>3.069</c:v>
                </c:pt>
                <c:pt idx="39">
                  <c:v>3.1579999999999999</c:v>
                </c:pt>
                <c:pt idx="40">
                  <c:v>2.798</c:v>
                </c:pt>
                <c:pt idx="41">
                  <c:v>2.2250000000000001</c:v>
                </c:pt>
                <c:pt idx="42">
                  <c:v>1.9169999999999991</c:v>
                </c:pt>
                <c:pt idx="43">
                  <c:v>2.1149999999999998</c:v>
                </c:pt>
                <c:pt idx="44">
                  <c:v>2.0699999999999998</c:v>
                </c:pt>
                <c:pt idx="45">
                  <c:v>1.877999999999999</c:v>
                </c:pt>
                <c:pt idx="46">
                  <c:v>1.7989999999999999</c:v>
                </c:pt>
                <c:pt idx="47">
                  <c:v>1.974</c:v>
                </c:pt>
                <c:pt idx="48">
                  <c:v>2.2119999999999997</c:v>
                </c:pt>
                <c:pt idx="49">
                  <c:v>1.9369999999999992</c:v>
                </c:pt>
                <c:pt idx="50">
                  <c:v>1.5589999999999991</c:v>
                </c:pt>
                <c:pt idx="51">
                  <c:v>1.645999999999999</c:v>
                </c:pt>
                <c:pt idx="52">
                  <c:v>1.4689999999999992</c:v>
                </c:pt>
                <c:pt idx="53">
                  <c:v>1.548999999999999</c:v>
                </c:pt>
                <c:pt idx="54">
                  <c:v>1.633999999999999</c:v>
                </c:pt>
                <c:pt idx="55">
                  <c:v>1.6910000000000001</c:v>
                </c:pt>
                <c:pt idx="56">
                  <c:v>1.6160000000000001</c:v>
                </c:pt>
                <c:pt idx="57">
                  <c:v>1.7030000000000001</c:v>
                </c:pt>
                <c:pt idx="58">
                  <c:v>1.9869999999999992</c:v>
                </c:pt>
                <c:pt idx="59">
                  <c:v>1.877</c:v>
                </c:pt>
                <c:pt idx="60">
                  <c:v>1.85</c:v>
                </c:pt>
                <c:pt idx="61">
                  <c:v>1.673</c:v>
                </c:pt>
                <c:pt idx="62">
                  <c:v>2.129</c:v>
                </c:pt>
                <c:pt idx="63">
                  <c:v>2.4870000000000001</c:v>
                </c:pt>
                <c:pt idx="64">
                  <c:v>2.577</c:v>
                </c:pt>
                <c:pt idx="65">
                  <c:v>2.7850000000000001</c:v>
                </c:pt>
                <c:pt idx="66">
                  <c:v>2.6109999999999998</c:v>
                </c:pt>
                <c:pt idx="67">
                  <c:v>2.5549999999999997</c:v>
                </c:pt>
                <c:pt idx="68">
                  <c:v>2.7450000000000001</c:v>
                </c:pt>
                <c:pt idx="69">
                  <c:v>2.9709999999999988</c:v>
                </c:pt>
                <c:pt idx="70">
                  <c:v>2.645</c:v>
                </c:pt>
                <c:pt idx="71">
                  <c:v>2.6480000000000001</c:v>
                </c:pt>
                <c:pt idx="72" formatCode="#,##0.00;[Red]\-#,##0.00">
                  <c:v>2.7189999999999999</c:v>
                </c:pt>
                <c:pt idx="73">
                  <c:v>2.6469999999999998</c:v>
                </c:pt>
                <c:pt idx="74">
                  <c:v>2.4769999999999981</c:v>
                </c:pt>
                <c:pt idx="75">
                  <c:v>2.5309999999999997</c:v>
                </c:pt>
                <c:pt idx="76">
                  <c:v>2.5589999999999997</c:v>
                </c:pt>
                <c:pt idx="77">
                  <c:v>2.3439999999999999</c:v>
                </c:pt>
                <c:pt idx="78">
                  <c:v>2.4899999999999998</c:v>
                </c:pt>
                <c:pt idx="79">
                  <c:v>2.3359999999999981</c:v>
                </c:pt>
                <c:pt idx="80">
                  <c:v>2.165</c:v>
                </c:pt>
                <c:pt idx="81" formatCode="#,##0.00;[Red]\-#,##0.00">
                  <c:v>2.1880000000000002</c:v>
                </c:pt>
                <c:pt idx="82">
                  <c:v>1.641999999999999</c:v>
                </c:pt>
                <c:pt idx="83">
                  <c:v>1.994</c:v>
                </c:pt>
                <c:pt idx="84">
                  <c:v>1.9239999999999982</c:v>
                </c:pt>
                <c:pt idx="85">
                  <c:v>2.0329999999999981</c:v>
                </c:pt>
                <c:pt idx="86">
                  <c:v>2.1219999999999999</c:v>
                </c:pt>
                <c:pt idx="87">
                  <c:v>2.3539999999999988</c:v>
                </c:pt>
                <c:pt idx="88">
                  <c:v>2.181</c:v>
                </c:pt>
                <c:pt idx="89">
                  <c:v>2.2189999999999999</c:v>
                </c:pt>
                <c:pt idx="90">
                  <c:v>2.0379999999999998</c:v>
                </c:pt>
                <c:pt idx="91">
                  <c:v>2.1429999999999998</c:v>
                </c:pt>
                <c:pt idx="92">
                  <c:v>2.2069999999999999</c:v>
                </c:pt>
                <c:pt idx="93">
                  <c:v>2.27</c:v>
                </c:pt>
                <c:pt idx="94">
                  <c:v>1.9219999999999982</c:v>
                </c:pt>
                <c:pt idx="95">
                  <c:v>1.7360000000000009</c:v>
                </c:pt>
                <c:pt idx="96">
                  <c:v>1.7700000000000009</c:v>
                </c:pt>
                <c:pt idx="97">
                  <c:v>1.825</c:v>
                </c:pt>
                <c:pt idx="98">
                  <c:v>1.847</c:v>
                </c:pt>
                <c:pt idx="99">
                  <c:v>1.4709999999999992</c:v>
                </c:pt>
                <c:pt idx="100">
                  <c:v>1.454</c:v>
                </c:pt>
                <c:pt idx="101">
                  <c:v>1.581</c:v>
                </c:pt>
                <c:pt idx="102">
                  <c:v>1.595</c:v>
                </c:pt>
                <c:pt idx="103">
                  <c:v>1.8260000000000001</c:v>
                </c:pt>
                <c:pt idx="104">
                  <c:v>2.3819999999999997</c:v>
                </c:pt>
                <c:pt idx="105">
                  <c:v>2.4449999999999998</c:v>
                </c:pt>
                <c:pt idx="106">
                  <c:v>2.4539999999999997</c:v>
                </c:pt>
                <c:pt idx="107">
                  <c:v>2.3909999999999987</c:v>
                </c:pt>
                <c:pt idx="108">
                  <c:v>2.3879999999999999</c:v>
                </c:pt>
                <c:pt idx="109">
                  <c:v>2.2810000000000001</c:v>
                </c:pt>
                <c:pt idx="110">
                  <c:v>2.2040000000000002</c:v>
                </c:pt>
                <c:pt idx="111">
                  <c:v>2.3049999999999997</c:v>
                </c:pt>
                <c:pt idx="112">
                  <c:v>2.2949999999999999</c:v>
                </c:pt>
                <c:pt idx="113">
                  <c:v>2.1179999999999999</c:v>
                </c:pt>
                <c:pt idx="114">
                  <c:v>2.3339999999999987</c:v>
                </c:pt>
                <c:pt idx="115">
                  <c:v>2.38</c:v>
                </c:pt>
                <c:pt idx="116">
                  <c:v>2.4109999999999987</c:v>
                </c:pt>
                <c:pt idx="117">
                  <c:v>2.4059999999999997</c:v>
                </c:pt>
                <c:pt idx="118">
                  <c:v>2.706</c:v>
                </c:pt>
                <c:pt idx="119">
                  <c:v>2.8619999999999997</c:v>
                </c:pt>
                <c:pt idx="120" formatCode="#,##0.00;[Red]\-#,##0.00">
                  <c:v>2.74</c:v>
                </c:pt>
                <c:pt idx="121" formatCode="#,##0.00;[Red]\-#,##0.00">
                  <c:v>2.9579999999999997</c:v>
                </c:pt>
                <c:pt idx="122" formatCode="#,##0.00;[Red]\-#,##0.00">
                  <c:v>2.8589999999999987</c:v>
                </c:pt>
                <c:pt idx="123" formatCode="#,##0.00;[Red]\-#,##0.00">
                  <c:v>2.8609999999999998</c:v>
                </c:pt>
                <c:pt idx="124" formatCode="#,##0.00;[Red]\-#,##0.00">
                  <c:v>2.9609999999999999</c:v>
                </c:pt>
                <c:pt idx="125" formatCode="#,##0.00;[Red]\-#,##0.00">
                  <c:v>2.8609999999999998</c:v>
                </c:pt>
                <c:pt idx="126" formatCode="#,##0.00;[Red]\-#,##0.00">
                  <c:v>3.0619999999999998</c:v>
                </c:pt>
                <c:pt idx="127" formatCode="#,##0.00;[Red]\-#,##0.00">
                  <c:v>3.1440000000000001</c:v>
                </c:pt>
                <c:pt idx="128" formatCode="#,##0.00;[Red]\-#,##0.00">
                  <c:v>2.9889999999999999</c:v>
                </c:pt>
                <c:pt idx="129" formatCode="#,##0.00;[Red]\-#,##0.00">
                  <c:v>2.72</c:v>
                </c:pt>
                <c:pt idx="130" formatCode="#,##0.00;[Red]\-#,##0.00">
                  <c:v>2.63</c:v>
                </c:pt>
                <c:pt idx="131" formatCode="#,##0.00;[Red]\-#,##0.00">
                  <c:v>2.7159999999999997</c:v>
                </c:pt>
                <c:pt idx="132" formatCode="#,##0.00;[Red]\-#,##0.00">
                  <c:v>2.4059999999999997</c:v>
                </c:pt>
                <c:pt idx="133" formatCode="#,##0.00;[Red]\-#,##0.00">
                  <c:v>2.4989999999999997</c:v>
                </c:pt>
                <c:pt idx="134" formatCode="#,##0.00;[Red]\-#,##0.00">
                  <c:v>2.125</c:v>
                </c:pt>
                <c:pt idx="135" formatCode="#,##0.00;[Red]\-#,##0.00">
                  <c:v>2.0059999999999998</c:v>
                </c:pt>
                <c:pt idx="136" formatCode="#,##0.00;[Red]\-#,##0.00">
                  <c:v>2.0149999999999997</c:v>
                </c:pt>
                <c:pt idx="137" formatCode="#,##0.00;[Red]\-#,##0.00">
                  <c:v>1.498</c:v>
                </c:pt>
                <c:pt idx="138" formatCode="#,##0.00;[Red]\-#,##0.00">
                  <c:v>1.665999999999999</c:v>
                </c:pt>
                <c:pt idx="139" formatCode="#,##0.00;[Red]\-#,##0.00">
                  <c:v>1.6921999999999999</c:v>
                </c:pt>
                <c:pt idx="140" formatCode="#,##0.00;[Red]\-#,##0.00">
                  <c:v>1.7769999999999999</c:v>
                </c:pt>
                <c:pt idx="141" formatCode="#,##0.00;[Red]\-#,##0.00">
                  <c:v>1.8800000000000001</c:v>
                </c:pt>
                <c:pt idx="142" formatCode="#,##0.00;[Red]\-#,##0.00">
                  <c:v>1.508</c:v>
                </c:pt>
                <c:pt idx="143" formatCode="#,##0.00;[Red]\-#,##0.00">
                  <c:v>1.149999999999999</c:v>
                </c:pt>
                <c:pt idx="144" formatCode="#,##0.00;[Red]\-#,##0.00">
                  <c:v>0.67000000000000071</c:v>
                </c:pt>
                <c:pt idx="145" formatCode="#,##0.00;[Red]\-#,##0.00">
                  <c:v>0.64000000000000046</c:v>
                </c:pt>
                <c:pt idx="146" formatCode="#,##0.00;[Red]\-#,##0.00">
                  <c:v>0.65300000000000058</c:v>
                </c:pt>
                <c:pt idx="147" formatCode="#,##0.00;[Red]\-#,##0.00">
                  <c:v>0.65700000000000058</c:v>
                </c:pt>
                <c:pt idx="148" formatCode="#,##0.00;[Red]\-#,##0.00">
                  <c:v>0.52900000000000003</c:v>
                </c:pt>
                <c:pt idx="149" formatCode="#,##0.00;[Red]\-#,##0.00">
                  <c:v>0.70600000000000041</c:v>
                </c:pt>
                <c:pt idx="150" formatCode="#,##0.00;[Red]\-#,##0.00">
                  <c:v>0.68500000000000072</c:v>
                </c:pt>
                <c:pt idx="151" formatCode="#,##0.00;[Red]\-#,##0.00">
                  <c:v>0.87500000000000044</c:v>
                </c:pt>
                <c:pt idx="152" formatCode="#,##0.00;[Red]\-#,##0.00">
                  <c:v>0.84100000000000041</c:v>
                </c:pt>
                <c:pt idx="153" formatCode="#,##0.00;[Red]\-#,##0.00">
                  <c:v>0.91600000000000004</c:v>
                </c:pt>
                <c:pt idx="154" formatCode="#,##0.00;[Red]\-#,##0.00">
                  <c:v>1.0669999999999991</c:v>
                </c:pt>
                <c:pt idx="155" formatCode="#,##0.00;[Red]\-#,##0.00">
                  <c:v>1.4069999999999991</c:v>
                </c:pt>
                <c:pt idx="156" formatCode="#,##0.00;[Red]\-#,##0.00">
                  <c:v>1.7420000000000009</c:v>
                </c:pt>
              </c:numCache>
            </c:numRef>
          </c:val>
        </c:ser>
        <c:marker val="1"/>
        <c:axId val="98867072"/>
        <c:axId val="100288000"/>
      </c:lineChart>
      <c:catAx>
        <c:axId val="98867072"/>
        <c:scaling>
          <c:orientation val="minMax"/>
        </c:scaling>
        <c:axPos val="b"/>
        <c:majorGridlines/>
        <c:numFmt formatCode="General" sourceLinked="1"/>
        <c:majorTickMark val="in"/>
        <c:tickLblPos val="low"/>
        <c:spPr>
          <a:ln w="19050">
            <a:solidFill>
              <a:schemeClr val="tx1"/>
            </a:solidFill>
          </a:ln>
        </c:spPr>
        <c:crossAx val="100288000"/>
        <c:crosses val="autoZero"/>
        <c:auto val="1"/>
        <c:lblAlgn val="ctr"/>
        <c:lblOffset val="100"/>
        <c:tickLblSkip val="24"/>
        <c:tickMarkSkip val="12"/>
      </c:catAx>
      <c:valAx>
        <c:axId val="100288000"/>
        <c:scaling>
          <c:orientation val="minMax"/>
        </c:scaling>
        <c:axPos val="l"/>
        <c:majorGridlines/>
        <c:numFmt formatCode="0.0" sourceLinked="0"/>
        <c:majorTickMark val="in"/>
        <c:tickLblPos val="nextTo"/>
        <c:spPr>
          <a:ln>
            <a:solidFill>
              <a:sysClr val="windowText" lastClr="000000"/>
            </a:solidFill>
          </a:ln>
        </c:spPr>
        <c:crossAx val="98867072"/>
        <c:crosses val="autoZero"/>
        <c:crossBetween val="midCat"/>
      </c:valAx>
      <c:spPr>
        <a:ln>
          <a:solidFill>
            <a:sysClr val="windowText" lastClr="000000"/>
          </a:solidFill>
        </a:ln>
      </c:spPr>
    </c:plotArea>
    <c:legend>
      <c:legendPos val="r"/>
      <c:layout>
        <c:manualLayout>
          <c:xMode val="edge"/>
          <c:yMode val="edge"/>
          <c:x val="0.61817240004419416"/>
          <c:y val="0.14793203339327593"/>
          <c:w val="0.30656400206681605"/>
          <c:h val="8.4247327946562298E-2"/>
        </c:manualLayout>
      </c:layout>
      <c:spPr>
        <a:solidFill>
          <a:schemeClr val="bg1"/>
        </a:solidFill>
        <a:ln>
          <a:solidFill>
            <a:srgbClr val="000000"/>
          </a:solidFill>
        </a:ln>
      </c:spPr>
    </c:legend>
    <c:plotVisOnly val="1"/>
    <c:dispBlanksAs val="gap"/>
  </c:chart>
  <c:spPr>
    <a:ln w="3175">
      <a:noFill/>
    </a:ln>
  </c:spPr>
  <c:txPr>
    <a:bodyPr/>
    <a:lstStyle/>
    <a:p>
      <a:pPr>
        <a:defRPr sz="1100">
          <a:latin typeface="Meiryo UI" pitchFamily="50" charset="-128"/>
          <a:ea typeface="Meiryo UI" pitchFamily="50" charset="-128"/>
        </a:defRPr>
      </a:pPr>
      <a:endParaRPr lang="ja-JP"/>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200"/>
            </a:pPr>
            <a:r>
              <a:rPr lang="ja-JP" sz="1200"/>
              <a:t>日本長期金利</a:t>
            </a:r>
          </a:p>
        </c:rich>
      </c:tx>
      <c:layout>
        <c:manualLayout>
          <c:xMode val="edge"/>
          <c:yMode val="edge"/>
          <c:x val="0.38131943450810801"/>
          <c:y val="2.162832199627103E-3"/>
        </c:manualLayout>
      </c:layout>
    </c:title>
    <c:plotArea>
      <c:layout>
        <c:manualLayout>
          <c:layoutTarget val="inner"/>
          <c:xMode val="edge"/>
          <c:yMode val="edge"/>
          <c:x val="0.1048003063851979"/>
          <c:y val="0.11322532187019983"/>
          <c:w val="0.83655734944209648"/>
          <c:h val="0.76306142136554678"/>
        </c:manualLayout>
      </c:layout>
      <c:lineChart>
        <c:grouping val="standard"/>
        <c:ser>
          <c:idx val="0"/>
          <c:order val="0"/>
          <c:tx>
            <c:strRef>
              <c:f>指標データ!$U$1</c:f>
              <c:strCache>
                <c:ptCount val="1"/>
                <c:pt idx="0">
                  <c:v>日本10年債</c:v>
                </c:pt>
              </c:strCache>
            </c:strRef>
          </c:tx>
          <c:spPr>
            <a:ln w="38100">
              <a:solidFill>
                <a:srgbClr val="000080"/>
              </a:solidFill>
            </a:ln>
          </c:spPr>
          <c:marker>
            <c:symbol val="none"/>
          </c:marker>
          <c:cat>
            <c:strRef>
              <c:f>指標データ!$T$86:$T$242</c:f>
              <c:strCache>
                <c:ptCount val="157"/>
                <c:pt idx="0">
                  <c:v>08/3</c:v>
                </c:pt>
                <c:pt idx="12">
                  <c:v>09/3</c:v>
                </c:pt>
                <c:pt idx="24">
                  <c:v>10/3</c:v>
                </c:pt>
                <c:pt idx="36">
                  <c:v>11/3</c:v>
                </c:pt>
                <c:pt idx="48">
                  <c:v>12/3</c:v>
                </c:pt>
                <c:pt idx="60">
                  <c:v>13/3</c:v>
                </c:pt>
                <c:pt idx="72">
                  <c:v>14/3</c:v>
                </c:pt>
                <c:pt idx="84">
                  <c:v>15/3</c:v>
                </c:pt>
                <c:pt idx="96">
                  <c:v>16/3</c:v>
                </c:pt>
                <c:pt idx="108">
                  <c:v>17/3</c:v>
                </c:pt>
                <c:pt idx="120">
                  <c:v>18/3</c:v>
                </c:pt>
                <c:pt idx="132">
                  <c:v>19/3</c:v>
                </c:pt>
                <c:pt idx="144">
                  <c:v>20/3</c:v>
                </c:pt>
                <c:pt idx="156">
                  <c:v>21/3</c:v>
                </c:pt>
              </c:strCache>
            </c:strRef>
          </c:cat>
          <c:val>
            <c:numRef>
              <c:f>指標データ!$U$86:$U$242</c:f>
              <c:numCache>
                <c:formatCode>General</c:formatCode>
                <c:ptCount val="157"/>
                <c:pt idx="0">
                  <c:v>1.2745</c:v>
                </c:pt>
                <c:pt idx="1">
                  <c:v>1.575</c:v>
                </c:pt>
                <c:pt idx="2">
                  <c:v>1.75</c:v>
                </c:pt>
                <c:pt idx="3">
                  <c:v>1.59</c:v>
                </c:pt>
                <c:pt idx="4">
                  <c:v>1.528</c:v>
                </c:pt>
                <c:pt idx="5">
                  <c:v>1.4039999999999981</c:v>
                </c:pt>
                <c:pt idx="6">
                  <c:v>1.46</c:v>
                </c:pt>
                <c:pt idx="7">
                  <c:v>1.4649999999999992</c:v>
                </c:pt>
                <c:pt idx="8">
                  <c:v>1.3900000000000001</c:v>
                </c:pt>
                <c:pt idx="9">
                  <c:v>1.163</c:v>
                </c:pt>
                <c:pt idx="10">
                  <c:v>1.288999999999999</c:v>
                </c:pt>
                <c:pt idx="11">
                  <c:v>1.27</c:v>
                </c:pt>
                <c:pt idx="12">
                  <c:v>1.3420000000000001</c:v>
                </c:pt>
                <c:pt idx="13">
                  <c:v>1.42</c:v>
                </c:pt>
                <c:pt idx="14">
                  <c:v>1.4789999999999992</c:v>
                </c:pt>
                <c:pt idx="15">
                  <c:v>1.35</c:v>
                </c:pt>
                <c:pt idx="16">
                  <c:v>1.41</c:v>
                </c:pt>
                <c:pt idx="17">
                  <c:v>1.306</c:v>
                </c:pt>
                <c:pt idx="18">
                  <c:v>1.290999999999999</c:v>
                </c:pt>
                <c:pt idx="19">
                  <c:v>1.4039999999999981</c:v>
                </c:pt>
                <c:pt idx="20">
                  <c:v>1.260999999999999</c:v>
                </c:pt>
                <c:pt idx="21">
                  <c:v>1.284999999999999</c:v>
                </c:pt>
                <c:pt idx="22">
                  <c:v>1.3149999999999991</c:v>
                </c:pt>
                <c:pt idx="23">
                  <c:v>1.294999999999999</c:v>
                </c:pt>
                <c:pt idx="24">
                  <c:v>1.3900000000000001</c:v>
                </c:pt>
                <c:pt idx="25">
                  <c:v>1.28</c:v>
                </c:pt>
                <c:pt idx="26">
                  <c:v>1.254999999999999</c:v>
                </c:pt>
                <c:pt idx="27">
                  <c:v>1.081</c:v>
                </c:pt>
                <c:pt idx="28">
                  <c:v>1.0649999999999991</c:v>
                </c:pt>
                <c:pt idx="29">
                  <c:v>0.96000000000000041</c:v>
                </c:pt>
                <c:pt idx="30">
                  <c:v>0.93</c:v>
                </c:pt>
                <c:pt idx="31">
                  <c:v>0.92900000000000005</c:v>
                </c:pt>
                <c:pt idx="32">
                  <c:v>1.1900000000000008</c:v>
                </c:pt>
                <c:pt idx="33">
                  <c:v>1.1200000000000001</c:v>
                </c:pt>
                <c:pt idx="34">
                  <c:v>1.2089999999999992</c:v>
                </c:pt>
                <c:pt idx="35">
                  <c:v>1.252999999999999</c:v>
                </c:pt>
                <c:pt idx="36">
                  <c:v>1.2489999999999992</c:v>
                </c:pt>
                <c:pt idx="37">
                  <c:v>1.2</c:v>
                </c:pt>
                <c:pt idx="38">
                  <c:v>1.149999999999999</c:v>
                </c:pt>
                <c:pt idx="39">
                  <c:v>1.131</c:v>
                </c:pt>
                <c:pt idx="40">
                  <c:v>1.075</c:v>
                </c:pt>
                <c:pt idx="41">
                  <c:v>1.028999999999999</c:v>
                </c:pt>
                <c:pt idx="42">
                  <c:v>1.024999999999999</c:v>
                </c:pt>
                <c:pt idx="43">
                  <c:v>1.044999999999999</c:v>
                </c:pt>
                <c:pt idx="44">
                  <c:v>1.0680000000000001</c:v>
                </c:pt>
                <c:pt idx="45">
                  <c:v>0.98</c:v>
                </c:pt>
                <c:pt idx="46">
                  <c:v>0.96000000000000041</c:v>
                </c:pt>
                <c:pt idx="47">
                  <c:v>0.9550000000000004</c:v>
                </c:pt>
                <c:pt idx="48">
                  <c:v>0.98399999999999999</c:v>
                </c:pt>
                <c:pt idx="49">
                  <c:v>0.88500000000000001</c:v>
                </c:pt>
                <c:pt idx="50">
                  <c:v>0.82299999999999995</c:v>
                </c:pt>
                <c:pt idx="51">
                  <c:v>0.83300000000000041</c:v>
                </c:pt>
                <c:pt idx="52">
                  <c:v>0.79</c:v>
                </c:pt>
                <c:pt idx="53">
                  <c:v>0.79400000000000004</c:v>
                </c:pt>
                <c:pt idx="54">
                  <c:v>0.77000000000000046</c:v>
                </c:pt>
                <c:pt idx="55">
                  <c:v>0.77000000000000046</c:v>
                </c:pt>
                <c:pt idx="56">
                  <c:v>0.7050000000000004</c:v>
                </c:pt>
                <c:pt idx="57">
                  <c:v>0.79500000000000004</c:v>
                </c:pt>
                <c:pt idx="58">
                  <c:v>0.74900000000000044</c:v>
                </c:pt>
                <c:pt idx="59">
                  <c:v>0.65900000000000059</c:v>
                </c:pt>
                <c:pt idx="60">
                  <c:v>0.56000000000000005</c:v>
                </c:pt>
                <c:pt idx="61">
                  <c:v>0.60500000000000043</c:v>
                </c:pt>
                <c:pt idx="62">
                  <c:v>0.86500000000000044</c:v>
                </c:pt>
                <c:pt idx="63">
                  <c:v>0.84500000000000042</c:v>
                </c:pt>
                <c:pt idx="64">
                  <c:v>0.79</c:v>
                </c:pt>
                <c:pt idx="65">
                  <c:v>0.71900000000000042</c:v>
                </c:pt>
                <c:pt idx="66">
                  <c:v>0.68</c:v>
                </c:pt>
                <c:pt idx="67">
                  <c:v>0.59</c:v>
                </c:pt>
                <c:pt idx="68">
                  <c:v>0.60000000000000042</c:v>
                </c:pt>
                <c:pt idx="69">
                  <c:v>0.73800000000000043</c:v>
                </c:pt>
                <c:pt idx="70">
                  <c:v>0.62000000000000044</c:v>
                </c:pt>
                <c:pt idx="71">
                  <c:v>0.58099999999999996</c:v>
                </c:pt>
                <c:pt idx="72" formatCode="#,##0.00;[Red]\-#,##0.00">
                  <c:v>0.64000000000000046</c:v>
                </c:pt>
                <c:pt idx="73">
                  <c:v>0.61500000000000044</c:v>
                </c:pt>
                <c:pt idx="74">
                  <c:v>0.56999999999999995</c:v>
                </c:pt>
                <c:pt idx="75">
                  <c:v>0.56000000000000005</c:v>
                </c:pt>
                <c:pt idx="76">
                  <c:v>0.53</c:v>
                </c:pt>
                <c:pt idx="77">
                  <c:v>0.49000000000000021</c:v>
                </c:pt>
                <c:pt idx="78">
                  <c:v>0.52</c:v>
                </c:pt>
                <c:pt idx="79">
                  <c:v>0.45500000000000002</c:v>
                </c:pt>
                <c:pt idx="80">
                  <c:v>0.4150000000000002</c:v>
                </c:pt>
                <c:pt idx="81" formatCode="#,##0.00;[Red]\-#,##0.00">
                  <c:v>0.32000000000000023</c:v>
                </c:pt>
                <c:pt idx="82">
                  <c:v>0.28000000000000008</c:v>
                </c:pt>
                <c:pt idx="83">
                  <c:v>0.33500000000000035</c:v>
                </c:pt>
                <c:pt idx="84">
                  <c:v>0.39500000000000035</c:v>
                </c:pt>
                <c:pt idx="85">
                  <c:v>0.32500000000000023</c:v>
                </c:pt>
                <c:pt idx="86">
                  <c:v>0.39000000000000024</c:v>
                </c:pt>
                <c:pt idx="87">
                  <c:v>0.45</c:v>
                </c:pt>
                <c:pt idx="88">
                  <c:v>0.40500000000000008</c:v>
                </c:pt>
                <c:pt idx="89">
                  <c:v>0.37500000000000022</c:v>
                </c:pt>
                <c:pt idx="90">
                  <c:v>0.34500000000000008</c:v>
                </c:pt>
                <c:pt idx="91">
                  <c:v>0.29500000000000021</c:v>
                </c:pt>
                <c:pt idx="92">
                  <c:v>0.30000000000000021</c:v>
                </c:pt>
                <c:pt idx="93">
                  <c:v>0.26500000000000001</c:v>
                </c:pt>
                <c:pt idx="94">
                  <c:v>9.5000000000000043E-2</c:v>
                </c:pt>
                <c:pt idx="95">
                  <c:v>-6.5000000000000002E-2</c:v>
                </c:pt>
                <c:pt idx="96">
                  <c:v>-0.05</c:v>
                </c:pt>
                <c:pt idx="97">
                  <c:v>-8.5000000000000006E-2</c:v>
                </c:pt>
                <c:pt idx="98">
                  <c:v>-0.12000000000000002</c:v>
                </c:pt>
                <c:pt idx="99">
                  <c:v>-0.23400000000000001</c:v>
                </c:pt>
                <c:pt idx="100">
                  <c:v>-0.1800000000000001</c:v>
                </c:pt>
                <c:pt idx="101">
                  <c:v>-6.9000000000000034E-2</c:v>
                </c:pt>
                <c:pt idx="102">
                  <c:v>-8.5000000000000006E-2</c:v>
                </c:pt>
                <c:pt idx="103">
                  <c:v>-5.5000000000000014E-2</c:v>
                </c:pt>
                <c:pt idx="104">
                  <c:v>1.4999999999999998E-2</c:v>
                </c:pt>
                <c:pt idx="105">
                  <c:v>4.1000000000000002E-2</c:v>
                </c:pt>
                <c:pt idx="106">
                  <c:v>8.1000000000000003E-2</c:v>
                </c:pt>
                <c:pt idx="107">
                  <c:v>0.05</c:v>
                </c:pt>
                <c:pt idx="108">
                  <c:v>6.5000000000000002E-2</c:v>
                </c:pt>
                <c:pt idx="109">
                  <c:v>1.0000000000000005E-2</c:v>
                </c:pt>
                <c:pt idx="110">
                  <c:v>4.0000000000000022E-2</c:v>
                </c:pt>
                <c:pt idx="111">
                  <c:v>8.4000000000000047E-2</c:v>
                </c:pt>
                <c:pt idx="112">
                  <c:v>7.3000000000000009E-2</c:v>
                </c:pt>
                <c:pt idx="113">
                  <c:v>0</c:v>
                </c:pt>
                <c:pt idx="114" formatCode="#,##0.00;[Red]\-#,##0.00">
                  <c:v>6.0000000000000032E-2</c:v>
                </c:pt>
                <c:pt idx="115" formatCode="#,##0.00;[Red]\-#,##0.00">
                  <c:v>6.5000000000000002E-2</c:v>
                </c:pt>
                <c:pt idx="116" formatCode="#,##0.00;[Red]\-#,##0.00">
                  <c:v>3.0000000000000002E-2</c:v>
                </c:pt>
                <c:pt idx="117" formatCode="#,##0.00;[Red]\-#,##0.00">
                  <c:v>4.5000000000000012E-2</c:v>
                </c:pt>
                <c:pt idx="118" formatCode="#,##0.00;[Red]\-#,##0.00">
                  <c:v>8.0000000000000043E-2</c:v>
                </c:pt>
                <c:pt idx="119" formatCode="#,##0.00;[Red]\-#,##0.00">
                  <c:v>4.5000000000000012E-2</c:v>
                </c:pt>
                <c:pt idx="120" formatCode="#,##0.00;[Red]\-#,##0.00">
                  <c:v>4.1000000000000002E-2</c:v>
                </c:pt>
                <c:pt idx="121" formatCode="#,##0.00;[Red]\-#,##0.00">
                  <c:v>0.05</c:v>
                </c:pt>
                <c:pt idx="122" formatCode="#,##0.00;[Red]\-#,##0.00">
                  <c:v>3.0000000000000002E-2</c:v>
                </c:pt>
                <c:pt idx="123" formatCode="#,##0.00;[Red]\-#,##0.00">
                  <c:v>2.5000000000000001E-2</c:v>
                </c:pt>
                <c:pt idx="124" formatCode="#,##0.00;[Red]\-#,##0.00">
                  <c:v>4.5999999999999999E-2</c:v>
                </c:pt>
                <c:pt idx="125" formatCode="#,##0.00;[Red]\-#,##0.00">
                  <c:v>0.1</c:v>
                </c:pt>
                <c:pt idx="126" formatCode="#,##0.00;[Red]\-#,##0.00">
                  <c:v>0.12000000000000002</c:v>
                </c:pt>
                <c:pt idx="127" formatCode="#,##0.00;[Red]\-#,##0.00">
                  <c:v>0.12100000000000002</c:v>
                </c:pt>
                <c:pt idx="128" formatCode="#,##0.00;[Red]\-#,##0.00">
                  <c:v>8.5000000000000006E-2</c:v>
                </c:pt>
                <c:pt idx="129" formatCode="#,##0.00;[Red]\-#,##0.00">
                  <c:v>-4.0000000000000036E-3</c:v>
                </c:pt>
                <c:pt idx="130" formatCode="#,##0.00;[Red]\-#,##0.00">
                  <c:v>-1.0000000000000009E-3</c:v>
                </c:pt>
                <c:pt idx="131" formatCode="#,##0.00;[Red]\-#,##0.00">
                  <c:v>-3.0000000000000002E-2</c:v>
                </c:pt>
                <c:pt idx="132" formatCode="#,##0.00;[Red]\-#,##0.00">
                  <c:v>-9.5000000000000043E-2</c:v>
                </c:pt>
                <c:pt idx="133" formatCode="#,##0.00;[Red]\-#,##0.00">
                  <c:v>-0.05</c:v>
                </c:pt>
                <c:pt idx="134" formatCode="#,##0.00;[Red]\-#,##0.00">
                  <c:v>-0.1</c:v>
                </c:pt>
                <c:pt idx="135" formatCode="#,##0.00;[Red]\-#,##0.00">
                  <c:v>-0.16500000000000001</c:v>
                </c:pt>
                <c:pt idx="136" formatCode="#,##0.00;[Red]\-#,##0.00">
                  <c:v>-0.16</c:v>
                </c:pt>
                <c:pt idx="137" formatCode="#,##0.00;[Red]\-#,##0.00">
                  <c:v>-0.28000000000000008</c:v>
                </c:pt>
                <c:pt idx="138" formatCode="#,##0.00;[Red]\-#,##0.00">
                  <c:v>-0.22500000000000001</c:v>
                </c:pt>
                <c:pt idx="139" formatCode="#,##0.00;[Red]\-#,##0.00">
                  <c:v>-0.1450000000000001</c:v>
                </c:pt>
                <c:pt idx="140" formatCode="#,##0.00;[Red]\-#,##0.00">
                  <c:v>-8.5000000000000006E-2</c:v>
                </c:pt>
                <c:pt idx="141" formatCode="#,##0.00;[Red]\-#,##0.00">
                  <c:v>-2.5000000000000001E-2</c:v>
                </c:pt>
                <c:pt idx="142" formatCode="#,##0.00;[Red]\-#,##0.00">
                  <c:v>-6.5000000000000002E-2</c:v>
                </c:pt>
                <c:pt idx="143" formatCode="#,##0.00;[Red]\-#,##0.00">
                  <c:v>-0.16</c:v>
                </c:pt>
                <c:pt idx="144" formatCode="#,##0.00;[Red]\-#,##0.00">
                  <c:v>1.0000000000000005E-2</c:v>
                </c:pt>
                <c:pt idx="145" formatCode="#,##0.00;[Red]\-#,##0.00">
                  <c:v>-4.2000000000000023E-2</c:v>
                </c:pt>
                <c:pt idx="146" formatCode="#,##0.00;[Red]\-#,##0.00">
                  <c:v>0</c:v>
                </c:pt>
                <c:pt idx="147" formatCode="#,##0.00;[Red]\-#,##0.00">
                  <c:v>2.5000000000000001E-2</c:v>
                </c:pt>
                <c:pt idx="148" formatCode="#,##0.00;[Red]\-#,##0.00">
                  <c:v>1.0000000000000005E-2</c:v>
                </c:pt>
                <c:pt idx="149" formatCode="#,##0.00;[Red]\-#,##0.00">
                  <c:v>4.5000000000000012E-2</c:v>
                </c:pt>
                <c:pt idx="150" formatCode="#,##0.00;[Red]\-#,##0.00">
                  <c:v>1.0000000000000005E-2</c:v>
                </c:pt>
                <c:pt idx="151" formatCode="#,##0.00;[Red]\-#,##0.00">
                  <c:v>3.500000000000001E-2</c:v>
                </c:pt>
                <c:pt idx="152" formatCode="#,##0.00;[Red]\-#,##0.00">
                  <c:v>2.5000000000000001E-2</c:v>
                </c:pt>
                <c:pt idx="153" formatCode="#,##0.00;[Red]\-#,##0.00">
                  <c:v>2.0000000000000011E-2</c:v>
                </c:pt>
                <c:pt idx="154" formatCode="#,##0.00;[Red]\-#,##0.00">
                  <c:v>0.05</c:v>
                </c:pt>
                <c:pt idx="155" formatCode="#,##0.00;[Red]\-#,##0.00">
                  <c:v>0.16</c:v>
                </c:pt>
                <c:pt idx="156" formatCode="#,##0.00;[Red]\-#,##0.00">
                  <c:v>9.0000000000000024E-2</c:v>
                </c:pt>
              </c:numCache>
            </c:numRef>
          </c:val>
        </c:ser>
        <c:marker val="1"/>
        <c:axId val="100334208"/>
        <c:axId val="100743808"/>
      </c:lineChart>
      <c:catAx>
        <c:axId val="100334208"/>
        <c:scaling>
          <c:orientation val="minMax"/>
        </c:scaling>
        <c:axPos val="b"/>
        <c:majorGridlines/>
        <c:numFmt formatCode="mm&quot;月&quot;dd&quot;日&quot;" sourceLinked="1"/>
        <c:majorTickMark val="cross"/>
        <c:tickLblPos val="low"/>
        <c:spPr>
          <a:ln w="19050">
            <a:solidFill>
              <a:schemeClr val="tx1"/>
            </a:solidFill>
          </a:ln>
        </c:spPr>
        <c:crossAx val="100743808"/>
        <c:crosses val="autoZero"/>
        <c:auto val="1"/>
        <c:lblAlgn val="ctr"/>
        <c:lblOffset val="100"/>
        <c:tickLblSkip val="24"/>
        <c:tickMarkSkip val="12"/>
      </c:catAx>
      <c:valAx>
        <c:axId val="100743808"/>
        <c:scaling>
          <c:orientation val="minMax"/>
        </c:scaling>
        <c:axPos val="l"/>
        <c:majorGridlines/>
        <c:numFmt formatCode="0.0" sourceLinked="0"/>
        <c:majorTickMark val="in"/>
        <c:tickLblPos val="nextTo"/>
        <c:spPr>
          <a:ln>
            <a:solidFill>
              <a:sysClr val="windowText" lastClr="000000"/>
            </a:solidFill>
          </a:ln>
        </c:spPr>
        <c:crossAx val="100334208"/>
        <c:crosses val="autoZero"/>
        <c:crossBetween val="midCat"/>
      </c:valAx>
      <c:spPr>
        <a:ln>
          <a:solidFill>
            <a:sysClr val="windowText" lastClr="000000"/>
          </a:solidFill>
        </a:ln>
      </c:spPr>
    </c:plotArea>
    <c:legend>
      <c:legendPos val="r"/>
      <c:layout>
        <c:manualLayout>
          <c:xMode val="edge"/>
          <c:yMode val="edge"/>
          <c:x val="0.63131639431258335"/>
          <c:y val="0.14793203339327582"/>
          <c:w val="0.29342000779842592"/>
          <c:h val="8.4247327946562228E-2"/>
        </c:manualLayout>
      </c:layout>
      <c:spPr>
        <a:solidFill>
          <a:schemeClr val="bg1"/>
        </a:solidFill>
        <a:ln>
          <a:solidFill>
            <a:srgbClr val="000000"/>
          </a:solidFill>
        </a:ln>
      </c:spPr>
    </c:legend>
    <c:plotVisOnly val="1"/>
    <c:dispBlanksAs val="gap"/>
  </c:chart>
  <c:spPr>
    <a:ln w="3175">
      <a:noFill/>
    </a:ln>
  </c:spPr>
  <c:txPr>
    <a:bodyPr/>
    <a:lstStyle/>
    <a:p>
      <a:pPr>
        <a:defRPr sz="1100">
          <a:latin typeface="Meiryo UI" pitchFamily="50" charset="-128"/>
          <a:ea typeface="Meiryo UI" pitchFamily="50" charset="-128"/>
        </a:defRPr>
      </a:pPr>
      <a:endParaRPr lang="ja-JP"/>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5.8069335083114612E-2"/>
          <c:y val="0.2231684999744645"/>
          <c:w val="0.86978477690289124"/>
          <c:h val="0.58551972544122821"/>
        </c:manualLayout>
      </c:layout>
      <c:barChart>
        <c:barDir val="bar"/>
        <c:grouping val="stacked"/>
        <c:ser>
          <c:idx val="0"/>
          <c:order val="0"/>
          <c:tx>
            <c:strRef>
              <c:f>残高推移!$F$86</c:f>
              <c:strCache>
                <c:ptCount val="1"/>
                <c:pt idx="0">
                  <c:v>円貨建債券</c:v>
                </c:pt>
              </c:strCache>
            </c:strRef>
          </c:tx>
          <c:spPr>
            <a:solidFill>
              <a:srgbClr val="00B050"/>
            </a:solidFill>
          </c:spPr>
          <c:dLbls>
            <c:txPr>
              <a:bodyPr/>
              <a:lstStyle/>
              <a:p>
                <a:pPr>
                  <a:defRPr sz="1200" b="1">
                    <a:solidFill>
                      <a:schemeClr val="bg1"/>
                    </a:solidFill>
                    <a:latin typeface="Meiryo UI" pitchFamily="50" charset="-128"/>
                    <a:ea typeface="Meiryo UI" pitchFamily="50" charset="-128"/>
                  </a:defRPr>
                </a:pPr>
                <a:endParaRPr lang="ja-JP"/>
              </a:p>
            </c:txPr>
            <c:showVal val="1"/>
          </c:dLbls>
          <c:val>
            <c:numRef>
              <c:f>残高推移!$H$86</c:f>
              <c:numCache>
                <c:formatCode>0.0%</c:formatCode>
                <c:ptCount val="1"/>
                <c:pt idx="0">
                  <c:v>0.4192785466486148</c:v>
                </c:pt>
              </c:numCache>
            </c:numRef>
          </c:val>
        </c:ser>
        <c:ser>
          <c:idx val="1"/>
          <c:order val="1"/>
          <c:tx>
            <c:strRef>
              <c:f>残高推移!$F$87</c:f>
              <c:strCache>
                <c:ptCount val="1"/>
                <c:pt idx="0">
                  <c:v>外貨建債券</c:v>
                </c:pt>
              </c:strCache>
            </c:strRef>
          </c:tx>
          <c:spPr>
            <a:solidFill>
              <a:srgbClr val="FF0000"/>
            </a:solidFill>
          </c:spPr>
          <c:dLbls>
            <c:txPr>
              <a:bodyPr/>
              <a:lstStyle/>
              <a:p>
                <a:pPr>
                  <a:defRPr sz="1200" b="1">
                    <a:solidFill>
                      <a:schemeClr val="bg1"/>
                    </a:solidFill>
                    <a:latin typeface="Meiryo UI" pitchFamily="50" charset="-128"/>
                    <a:ea typeface="Meiryo UI" pitchFamily="50" charset="-128"/>
                  </a:defRPr>
                </a:pPr>
                <a:endParaRPr lang="ja-JP"/>
              </a:p>
            </c:txPr>
            <c:showVal val="1"/>
          </c:dLbls>
          <c:val>
            <c:numRef>
              <c:f>残高推移!$H$87</c:f>
              <c:numCache>
                <c:formatCode>0.0%</c:formatCode>
                <c:ptCount val="1"/>
                <c:pt idx="0">
                  <c:v>0.28807289515186957</c:v>
                </c:pt>
              </c:numCache>
            </c:numRef>
          </c:val>
        </c:ser>
        <c:ser>
          <c:idx val="2"/>
          <c:order val="2"/>
          <c:tx>
            <c:strRef>
              <c:f>残高推移!$F$88</c:f>
              <c:strCache>
                <c:ptCount val="1"/>
                <c:pt idx="0">
                  <c:v>貸付金</c:v>
                </c:pt>
              </c:strCache>
            </c:strRef>
          </c:tx>
          <c:spPr>
            <a:solidFill>
              <a:srgbClr val="FFC000"/>
            </a:solidFill>
          </c:spPr>
          <c:dLbls>
            <c:txPr>
              <a:bodyPr/>
              <a:lstStyle/>
              <a:p>
                <a:pPr>
                  <a:defRPr sz="1200" b="1">
                    <a:latin typeface="Meiryo UI" pitchFamily="50" charset="-128"/>
                    <a:ea typeface="Meiryo UI" pitchFamily="50" charset="-128"/>
                  </a:defRPr>
                </a:pPr>
                <a:endParaRPr lang="ja-JP"/>
              </a:p>
            </c:txPr>
            <c:showVal val="1"/>
          </c:dLbls>
          <c:val>
            <c:numRef>
              <c:f>残高推移!$H$88</c:f>
              <c:numCache>
                <c:formatCode>0.0%</c:formatCode>
                <c:ptCount val="1"/>
                <c:pt idx="0">
                  <c:v>0.17608168956445094</c:v>
                </c:pt>
              </c:numCache>
            </c:numRef>
          </c:val>
        </c:ser>
        <c:ser>
          <c:idx val="3"/>
          <c:order val="3"/>
          <c:tx>
            <c:strRef>
              <c:f>残高推移!$F$89</c:f>
              <c:strCache>
                <c:ptCount val="1"/>
                <c:pt idx="0">
                  <c:v>国内株式</c:v>
                </c:pt>
              </c:strCache>
            </c:strRef>
          </c:tx>
          <c:spPr>
            <a:solidFill>
              <a:srgbClr val="0070C0"/>
            </a:solidFill>
          </c:spPr>
          <c:val>
            <c:numRef>
              <c:f>残高推移!$H$89</c:f>
              <c:numCache>
                <c:formatCode>0.0%</c:formatCode>
                <c:ptCount val="1"/>
                <c:pt idx="0">
                  <c:v>6.6406301545286733E-2</c:v>
                </c:pt>
              </c:numCache>
            </c:numRef>
          </c:val>
        </c:ser>
        <c:ser>
          <c:idx val="4"/>
          <c:order val="4"/>
          <c:tx>
            <c:strRef>
              <c:f>残高推移!$F$90</c:f>
              <c:strCache>
                <c:ptCount val="1"/>
                <c:pt idx="0">
                  <c:v>不動産</c:v>
                </c:pt>
              </c:strCache>
            </c:strRef>
          </c:tx>
          <c:spPr>
            <a:solidFill>
              <a:schemeClr val="accent6">
                <a:lumMod val="75000"/>
              </a:schemeClr>
            </a:solidFill>
          </c:spPr>
          <c:val>
            <c:numRef>
              <c:f>残高推移!$H$90</c:f>
              <c:numCache>
                <c:formatCode>0.0%</c:formatCode>
                <c:ptCount val="1"/>
                <c:pt idx="0">
                  <c:v>1.6445940186157641E-2</c:v>
                </c:pt>
              </c:numCache>
            </c:numRef>
          </c:val>
        </c:ser>
        <c:ser>
          <c:idx val="5"/>
          <c:order val="5"/>
          <c:tx>
            <c:strRef>
              <c:f>残高推移!$F$91</c:f>
              <c:strCache>
                <c:ptCount val="1"/>
                <c:pt idx="0">
                  <c:v>外国株式</c:v>
                </c:pt>
              </c:strCache>
            </c:strRef>
          </c:tx>
          <c:val>
            <c:numRef>
              <c:f>残高推移!$H$91</c:f>
              <c:numCache>
                <c:formatCode>0.00%</c:formatCode>
                <c:ptCount val="1"/>
                <c:pt idx="0">
                  <c:v>8.5707446638625049E-5</c:v>
                </c:pt>
              </c:numCache>
            </c:numRef>
          </c:val>
        </c:ser>
        <c:ser>
          <c:idx val="6"/>
          <c:order val="6"/>
          <c:tx>
            <c:strRef>
              <c:f>残高推移!$F$92</c:f>
              <c:strCache>
                <c:ptCount val="1"/>
                <c:pt idx="0">
                  <c:v>その他の資産</c:v>
                </c:pt>
              </c:strCache>
            </c:strRef>
          </c:tx>
          <c:spPr>
            <a:solidFill>
              <a:schemeClr val="accent5">
                <a:lumMod val="60000"/>
                <a:lumOff val="40000"/>
              </a:schemeClr>
            </a:solidFill>
          </c:spPr>
          <c:val>
            <c:numRef>
              <c:f>残高推移!$H$92</c:f>
              <c:numCache>
                <c:formatCode>0.0%</c:formatCode>
                <c:ptCount val="1"/>
                <c:pt idx="0">
                  <c:v>3.3628919456985359E-2</c:v>
                </c:pt>
              </c:numCache>
            </c:numRef>
          </c:val>
        </c:ser>
        <c:gapWidth val="15"/>
        <c:overlap val="100"/>
        <c:axId val="103219200"/>
        <c:axId val="103220736"/>
      </c:barChart>
      <c:catAx>
        <c:axId val="103219200"/>
        <c:scaling>
          <c:orientation val="minMax"/>
        </c:scaling>
        <c:delete val="1"/>
        <c:axPos val="l"/>
        <c:tickLblPos val="none"/>
        <c:crossAx val="103220736"/>
        <c:crosses val="autoZero"/>
        <c:auto val="1"/>
        <c:lblAlgn val="ctr"/>
        <c:lblOffset val="100"/>
      </c:catAx>
      <c:valAx>
        <c:axId val="103220736"/>
        <c:scaling>
          <c:orientation val="minMax"/>
          <c:max val="1"/>
          <c:min val="0"/>
        </c:scaling>
        <c:axPos val="b"/>
        <c:majorGridlines/>
        <c:numFmt formatCode="0%" sourceLinked="0"/>
        <c:tickLblPos val="nextTo"/>
        <c:spPr>
          <a:ln>
            <a:noFill/>
          </a:ln>
        </c:spPr>
        <c:txPr>
          <a:bodyPr/>
          <a:lstStyle/>
          <a:p>
            <a:pPr>
              <a:defRPr sz="1200">
                <a:latin typeface="Meiryo UI" pitchFamily="50" charset="-128"/>
                <a:ea typeface="Meiryo UI" pitchFamily="50" charset="-128"/>
              </a:defRPr>
            </a:pPr>
            <a:endParaRPr lang="ja-JP"/>
          </a:p>
        </c:txPr>
        <c:crossAx val="103219200"/>
        <c:crosses val="autoZero"/>
        <c:crossBetween val="between"/>
      </c:valAx>
      <c:spPr>
        <a:ln>
          <a:noFill/>
        </a:ln>
      </c:spPr>
    </c:plotArea>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a:t>日本・米国長期金利と予定利率の推移</a:t>
            </a:r>
            <a:endParaRPr lang="ja-JP" sz="1400"/>
          </a:p>
        </c:rich>
      </c:tx>
      <c:layout>
        <c:manualLayout>
          <c:xMode val="edge"/>
          <c:yMode val="edge"/>
          <c:x val="0.16124607747878392"/>
          <c:y val="2.1266282334530041E-3"/>
        </c:manualLayout>
      </c:layout>
    </c:title>
    <c:plotArea>
      <c:layout>
        <c:manualLayout>
          <c:layoutTarget val="inner"/>
          <c:xMode val="edge"/>
          <c:yMode val="edge"/>
          <c:x val="0.1048004064995299"/>
          <c:y val="0.1291133508445047"/>
          <c:w val="0.83655734944209648"/>
          <c:h val="0.72403390597803607"/>
        </c:manualLayout>
      </c:layout>
      <c:lineChart>
        <c:grouping val="standard"/>
        <c:ser>
          <c:idx val="0"/>
          <c:order val="0"/>
          <c:tx>
            <c:strRef>
              <c:f>指標データ!$U$1</c:f>
              <c:strCache>
                <c:ptCount val="1"/>
                <c:pt idx="0">
                  <c:v>日本10年債</c:v>
                </c:pt>
              </c:strCache>
            </c:strRef>
          </c:tx>
          <c:spPr>
            <a:ln w="28575">
              <a:solidFill>
                <a:srgbClr val="00B050"/>
              </a:solidFill>
            </a:ln>
          </c:spPr>
          <c:marker>
            <c:symbol val="none"/>
          </c:marker>
          <c:cat>
            <c:strRef>
              <c:f>指標データ!$T$2:$T$242</c:f>
              <c:strCache>
                <c:ptCount val="241"/>
                <c:pt idx="0">
                  <c:v>01/3</c:v>
                </c:pt>
                <c:pt idx="12">
                  <c:v>02/3</c:v>
                </c:pt>
                <c:pt idx="18">
                  <c:v>02/9</c:v>
                </c:pt>
                <c:pt idx="24">
                  <c:v>03/3</c:v>
                </c:pt>
                <c:pt idx="36">
                  <c:v>04/3</c:v>
                </c:pt>
                <c:pt idx="48">
                  <c:v>05/3</c:v>
                </c:pt>
                <c:pt idx="60">
                  <c:v>06/3</c:v>
                </c:pt>
                <c:pt idx="72">
                  <c:v>07/3</c:v>
                </c:pt>
                <c:pt idx="84">
                  <c:v>08/3</c:v>
                </c:pt>
                <c:pt idx="96">
                  <c:v>09/3</c:v>
                </c:pt>
                <c:pt idx="108">
                  <c:v>10/3</c:v>
                </c:pt>
                <c:pt idx="120">
                  <c:v>11/3</c:v>
                </c:pt>
                <c:pt idx="132">
                  <c:v>12/3</c:v>
                </c:pt>
                <c:pt idx="144">
                  <c:v>13/3</c:v>
                </c:pt>
                <c:pt idx="156">
                  <c:v>14/3</c:v>
                </c:pt>
                <c:pt idx="168">
                  <c:v>15/3</c:v>
                </c:pt>
                <c:pt idx="180">
                  <c:v>16/3</c:v>
                </c:pt>
                <c:pt idx="192">
                  <c:v>17/3</c:v>
                </c:pt>
                <c:pt idx="204">
                  <c:v>18/3</c:v>
                </c:pt>
                <c:pt idx="216">
                  <c:v>19/3</c:v>
                </c:pt>
                <c:pt idx="228">
                  <c:v>20/3</c:v>
                </c:pt>
                <c:pt idx="240">
                  <c:v>21/3</c:v>
                </c:pt>
              </c:strCache>
            </c:strRef>
          </c:cat>
          <c:val>
            <c:numRef>
              <c:f>指標データ!$U$2:$U$242</c:f>
              <c:numCache>
                <c:formatCode>General</c:formatCode>
                <c:ptCount val="241"/>
                <c:pt idx="0">
                  <c:v>1.2001000000000002</c:v>
                </c:pt>
                <c:pt idx="1">
                  <c:v>1.2826</c:v>
                </c:pt>
                <c:pt idx="2">
                  <c:v>1.2257999999999989</c:v>
                </c:pt>
                <c:pt idx="3">
                  <c:v>1.1561000000000001</c:v>
                </c:pt>
                <c:pt idx="4">
                  <c:v>1.3344</c:v>
                </c:pt>
                <c:pt idx="5">
                  <c:v>1.3357999999999992</c:v>
                </c:pt>
                <c:pt idx="6">
                  <c:v>1.3841000000000001</c:v>
                </c:pt>
                <c:pt idx="7">
                  <c:v>1.3107</c:v>
                </c:pt>
                <c:pt idx="8">
                  <c:v>1.3398999999999992</c:v>
                </c:pt>
                <c:pt idx="9">
                  <c:v>1.3453000000000002</c:v>
                </c:pt>
                <c:pt idx="10">
                  <c:v>1.4801</c:v>
                </c:pt>
                <c:pt idx="11">
                  <c:v>1.496</c:v>
                </c:pt>
                <c:pt idx="12">
                  <c:v>1.3604000000000001</c:v>
                </c:pt>
                <c:pt idx="13">
                  <c:v>1.3554000000000002</c:v>
                </c:pt>
                <c:pt idx="14">
                  <c:v>1.3451</c:v>
                </c:pt>
                <c:pt idx="15">
                  <c:v>1.262</c:v>
                </c:pt>
                <c:pt idx="16">
                  <c:v>1.2646000000000002</c:v>
                </c:pt>
                <c:pt idx="17">
                  <c:v>1.1256000000000002</c:v>
                </c:pt>
                <c:pt idx="18">
                  <c:v>1.1158999999999992</c:v>
                </c:pt>
                <c:pt idx="19">
                  <c:v>0.92910000000000004</c:v>
                </c:pt>
                <c:pt idx="20">
                  <c:v>0.9430000000000005</c:v>
                </c:pt>
                <c:pt idx="21">
                  <c:v>0.86030000000000051</c:v>
                </c:pt>
                <c:pt idx="22">
                  <c:v>0.79670000000000052</c:v>
                </c:pt>
                <c:pt idx="23">
                  <c:v>0.77050000000000052</c:v>
                </c:pt>
                <c:pt idx="24">
                  <c:v>0.67000000000000071</c:v>
                </c:pt>
                <c:pt idx="25">
                  <c:v>0.60050000000000003</c:v>
                </c:pt>
                <c:pt idx="26">
                  <c:v>0.5252</c:v>
                </c:pt>
                <c:pt idx="27">
                  <c:v>0.81220000000000003</c:v>
                </c:pt>
                <c:pt idx="28">
                  <c:v>0.95660000000000045</c:v>
                </c:pt>
                <c:pt idx="29">
                  <c:v>1.4884000000000002</c:v>
                </c:pt>
                <c:pt idx="30">
                  <c:v>1.4386999999999992</c:v>
                </c:pt>
                <c:pt idx="31">
                  <c:v>1.4448999999999992</c:v>
                </c:pt>
                <c:pt idx="32">
                  <c:v>1.2998999999999992</c:v>
                </c:pt>
                <c:pt idx="33">
                  <c:v>1.3348</c:v>
                </c:pt>
                <c:pt idx="34">
                  <c:v>1.3118999999999992</c:v>
                </c:pt>
                <c:pt idx="35">
                  <c:v>1.2205999999999992</c:v>
                </c:pt>
                <c:pt idx="36">
                  <c:v>1.4151999999999989</c:v>
                </c:pt>
                <c:pt idx="37">
                  <c:v>1.5403</c:v>
                </c:pt>
                <c:pt idx="38">
                  <c:v>1.5324</c:v>
                </c:pt>
                <c:pt idx="39">
                  <c:v>1.7857999999999992</c:v>
                </c:pt>
                <c:pt idx="40">
                  <c:v>1.8557999999999992</c:v>
                </c:pt>
                <c:pt idx="41">
                  <c:v>1.5404</c:v>
                </c:pt>
                <c:pt idx="42">
                  <c:v>1.3903000000000001</c:v>
                </c:pt>
                <c:pt idx="43">
                  <c:v>1.4782000000000002</c:v>
                </c:pt>
                <c:pt idx="44">
                  <c:v>1.4345999999999992</c:v>
                </c:pt>
                <c:pt idx="45">
                  <c:v>1.3906000000000001</c:v>
                </c:pt>
                <c:pt idx="46">
                  <c:v>1.3157999999999992</c:v>
                </c:pt>
                <c:pt idx="47">
                  <c:v>1.4556999999999987</c:v>
                </c:pt>
                <c:pt idx="48">
                  <c:v>1.2965</c:v>
                </c:pt>
                <c:pt idx="49">
                  <c:v>1.2243000000000002</c:v>
                </c:pt>
                <c:pt idx="50">
                  <c:v>1.2392999999999992</c:v>
                </c:pt>
                <c:pt idx="51">
                  <c:v>1.1296999999999993</c:v>
                </c:pt>
                <c:pt idx="52">
                  <c:v>1.3</c:v>
                </c:pt>
                <c:pt idx="53">
                  <c:v>1.3433000000000002</c:v>
                </c:pt>
                <c:pt idx="54">
                  <c:v>1.4598999999999986</c:v>
                </c:pt>
                <c:pt idx="55">
                  <c:v>1.5506</c:v>
                </c:pt>
                <c:pt idx="56">
                  <c:v>1.4372999999999991</c:v>
                </c:pt>
                <c:pt idx="57">
                  <c:v>1.46</c:v>
                </c:pt>
                <c:pt idx="58">
                  <c:v>1.5561</c:v>
                </c:pt>
                <c:pt idx="59">
                  <c:v>1.5983000000000001</c:v>
                </c:pt>
                <c:pt idx="60">
                  <c:v>1.7591999999999992</c:v>
                </c:pt>
                <c:pt idx="61">
                  <c:v>1.9363000000000001</c:v>
                </c:pt>
                <c:pt idx="62">
                  <c:v>1.8101</c:v>
                </c:pt>
                <c:pt idx="63">
                  <c:v>1.9131</c:v>
                </c:pt>
                <c:pt idx="64">
                  <c:v>1.9181000000000001</c:v>
                </c:pt>
                <c:pt idx="65">
                  <c:v>1.6087</c:v>
                </c:pt>
                <c:pt idx="66">
                  <c:v>1.6660000000000001</c:v>
                </c:pt>
                <c:pt idx="67">
                  <c:v>1.7117999999999987</c:v>
                </c:pt>
                <c:pt idx="68">
                  <c:v>1.6458000000000002</c:v>
                </c:pt>
                <c:pt idx="69">
                  <c:v>1.6742000000000001</c:v>
                </c:pt>
                <c:pt idx="70">
                  <c:v>1.6953</c:v>
                </c:pt>
                <c:pt idx="71">
                  <c:v>1.6266</c:v>
                </c:pt>
                <c:pt idx="72">
                  <c:v>1.6497000000000002</c:v>
                </c:pt>
                <c:pt idx="73">
                  <c:v>1.6202000000000001</c:v>
                </c:pt>
                <c:pt idx="74">
                  <c:v>1.7442</c:v>
                </c:pt>
                <c:pt idx="75">
                  <c:v>1.8703000000000001</c:v>
                </c:pt>
                <c:pt idx="76">
                  <c:v>1.7904</c:v>
                </c:pt>
                <c:pt idx="77">
                  <c:v>1.5942000000000001</c:v>
                </c:pt>
                <c:pt idx="78">
                  <c:v>1.6754</c:v>
                </c:pt>
                <c:pt idx="79">
                  <c:v>1.6003000000000001</c:v>
                </c:pt>
                <c:pt idx="80">
                  <c:v>1.4697999999999989</c:v>
                </c:pt>
                <c:pt idx="81">
                  <c:v>1.5</c:v>
                </c:pt>
                <c:pt idx="82">
                  <c:v>1.4294999999999987</c:v>
                </c:pt>
                <c:pt idx="83">
                  <c:v>1.3554000000000002</c:v>
                </c:pt>
                <c:pt idx="84">
                  <c:v>1.2745</c:v>
                </c:pt>
                <c:pt idx="85">
                  <c:v>1.575</c:v>
                </c:pt>
                <c:pt idx="86">
                  <c:v>1.75</c:v>
                </c:pt>
                <c:pt idx="87">
                  <c:v>1.59</c:v>
                </c:pt>
                <c:pt idx="88">
                  <c:v>1.528</c:v>
                </c:pt>
                <c:pt idx="89">
                  <c:v>1.4039999999999981</c:v>
                </c:pt>
                <c:pt idx="90">
                  <c:v>1.46</c:v>
                </c:pt>
                <c:pt idx="91">
                  <c:v>1.4649999999999992</c:v>
                </c:pt>
                <c:pt idx="92">
                  <c:v>1.3900000000000001</c:v>
                </c:pt>
                <c:pt idx="93">
                  <c:v>1.163</c:v>
                </c:pt>
                <c:pt idx="94">
                  <c:v>1.288999999999999</c:v>
                </c:pt>
                <c:pt idx="95">
                  <c:v>1.27</c:v>
                </c:pt>
                <c:pt idx="96">
                  <c:v>1.3420000000000001</c:v>
                </c:pt>
                <c:pt idx="97">
                  <c:v>1.42</c:v>
                </c:pt>
                <c:pt idx="98">
                  <c:v>1.4789999999999992</c:v>
                </c:pt>
                <c:pt idx="99">
                  <c:v>1.35</c:v>
                </c:pt>
                <c:pt idx="100">
                  <c:v>1.41</c:v>
                </c:pt>
                <c:pt idx="101">
                  <c:v>1.306</c:v>
                </c:pt>
                <c:pt idx="102">
                  <c:v>1.290999999999999</c:v>
                </c:pt>
                <c:pt idx="103">
                  <c:v>1.4039999999999981</c:v>
                </c:pt>
                <c:pt idx="104">
                  <c:v>1.260999999999999</c:v>
                </c:pt>
                <c:pt idx="105">
                  <c:v>1.284999999999999</c:v>
                </c:pt>
                <c:pt idx="106">
                  <c:v>1.3149999999999991</c:v>
                </c:pt>
                <c:pt idx="107">
                  <c:v>1.294999999999999</c:v>
                </c:pt>
                <c:pt idx="108">
                  <c:v>1.3900000000000001</c:v>
                </c:pt>
                <c:pt idx="109">
                  <c:v>1.28</c:v>
                </c:pt>
                <c:pt idx="110">
                  <c:v>1.254999999999999</c:v>
                </c:pt>
                <c:pt idx="111">
                  <c:v>1.081</c:v>
                </c:pt>
                <c:pt idx="112">
                  <c:v>1.0649999999999991</c:v>
                </c:pt>
                <c:pt idx="113">
                  <c:v>0.96000000000000041</c:v>
                </c:pt>
                <c:pt idx="114">
                  <c:v>0.93</c:v>
                </c:pt>
                <c:pt idx="115">
                  <c:v>0.92900000000000005</c:v>
                </c:pt>
                <c:pt idx="116">
                  <c:v>1.1900000000000008</c:v>
                </c:pt>
                <c:pt idx="117">
                  <c:v>1.1200000000000001</c:v>
                </c:pt>
                <c:pt idx="118">
                  <c:v>1.2089999999999992</c:v>
                </c:pt>
                <c:pt idx="119">
                  <c:v>1.252999999999999</c:v>
                </c:pt>
                <c:pt idx="120">
                  <c:v>1.2489999999999992</c:v>
                </c:pt>
                <c:pt idx="121">
                  <c:v>1.2</c:v>
                </c:pt>
                <c:pt idx="122">
                  <c:v>1.149999999999999</c:v>
                </c:pt>
                <c:pt idx="123">
                  <c:v>1.131</c:v>
                </c:pt>
                <c:pt idx="124">
                  <c:v>1.075</c:v>
                </c:pt>
                <c:pt idx="125">
                  <c:v>1.028999999999999</c:v>
                </c:pt>
                <c:pt idx="126">
                  <c:v>1.024999999999999</c:v>
                </c:pt>
                <c:pt idx="127">
                  <c:v>1.044999999999999</c:v>
                </c:pt>
                <c:pt idx="128">
                  <c:v>1.0680000000000001</c:v>
                </c:pt>
                <c:pt idx="129">
                  <c:v>0.98</c:v>
                </c:pt>
                <c:pt idx="130">
                  <c:v>0.96000000000000041</c:v>
                </c:pt>
                <c:pt idx="131">
                  <c:v>0.9550000000000004</c:v>
                </c:pt>
                <c:pt idx="132">
                  <c:v>0.98399999999999999</c:v>
                </c:pt>
                <c:pt idx="133">
                  <c:v>0.88500000000000001</c:v>
                </c:pt>
                <c:pt idx="134">
                  <c:v>0.82299999999999995</c:v>
                </c:pt>
                <c:pt idx="135">
                  <c:v>0.83300000000000041</c:v>
                </c:pt>
                <c:pt idx="136">
                  <c:v>0.79</c:v>
                </c:pt>
                <c:pt idx="137">
                  <c:v>0.79400000000000004</c:v>
                </c:pt>
                <c:pt idx="138">
                  <c:v>0.77000000000000046</c:v>
                </c:pt>
                <c:pt idx="139">
                  <c:v>0.77000000000000046</c:v>
                </c:pt>
                <c:pt idx="140">
                  <c:v>0.7050000000000004</c:v>
                </c:pt>
                <c:pt idx="141">
                  <c:v>0.79500000000000004</c:v>
                </c:pt>
                <c:pt idx="142">
                  <c:v>0.74900000000000044</c:v>
                </c:pt>
                <c:pt idx="143">
                  <c:v>0.65900000000000059</c:v>
                </c:pt>
                <c:pt idx="144">
                  <c:v>0.56000000000000005</c:v>
                </c:pt>
                <c:pt idx="145">
                  <c:v>0.60500000000000043</c:v>
                </c:pt>
                <c:pt idx="146">
                  <c:v>0.86500000000000044</c:v>
                </c:pt>
                <c:pt idx="147">
                  <c:v>0.84500000000000042</c:v>
                </c:pt>
                <c:pt idx="148">
                  <c:v>0.79</c:v>
                </c:pt>
                <c:pt idx="149">
                  <c:v>0.71900000000000042</c:v>
                </c:pt>
                <c:pt idx="150">
                  <c:v>0.68</c:v>
                </c:pt>
                <c:pt idx="151">
                  <c:v>0.59</c:v>
                </c:pt>
                <c:pt idx="152">
                  <c:v>0.60000000000000042</c:v>
                </c:pt>
                <c:pt idx="153">
                  <c:v>0.73800000000000043</c:v>
                </c:pt>
                <c:pt idx="154">
                  <c:v>0.62000000000000044</c:v>
                </c:pt>
                <c:pt idx="155">
                  <c:v>0.58099999999999996</c:v>
                </c:pt>
                <c:pt idx="156" formatCode="#,##0.00;[Red]\-#,##0.00">
                  <c:v>0.64000000000000046</c:v>
                </c:pt>
                <c:pt idx="157">
                  <c:v>0.61500000000000044</c:v>
                </c:pt>
                <c:pt idx="158">
                  <c:v>0.56999999999999995</c:v>
                </c:pt>
                <c:pt idx="159">
                  <c:v>0.56000000000000005</c:v>
                </c:pt>
                <c:pt idx="160">
                  <c:v>0.53</c:v>
                </c:pt>
                <c:pt idx="161">
                  <c:v>0.49000000000000021</c:v>
                </c:pt>
                <c:pt idx="162">
                  <c:v>0.52</c:v>
                </c:pt>
                <c:pt idx="163">
                  <c:v>0.45500000000000002</c:v>
                </c:pt>
                <c:pt idx="164">
                  <c:v>0.4150000000000002</c:v>
                </c:pt>
                <c:pt idx="165" formatCode="#,##0.00;[Red]\-#,##0.00">
                  <c:v>0.32000000000000023</c:v>
                </c:pt>
                <c:pt idx="166">
                  <c:v>0.28000000000000008</c:v>
                </c:pt>
                <c:pt idx="167">
                  <c:v>0.33500000000000035</c:v>
                </c:pt>
                <c:pt idx="168">
                  <c:v>0.39500000000000035</c:v>
                </c:pt>
                <c:pt idx="169">
                  <c:v>0.32500000000000023</c:v>
                </c:pt>
                <c:pt idx="170">
                  <c:v>0.39000000000000024</c:v>
                </c:pt>
                <c:pt idx="171">
                  <c:v>0.45</c:v>
                </c:pt>
                <c:pt idx="172">
                  <c:v>0.40500000000000008</c:v>
                </c:pt>
                <c:pt idx="173">
                  <c:v>0.37500000000000022</c:v>
                </c:pt>
                <c:pt idx="174">
                  <c:v>0.34500000000000008</c:v>
                </c:pt>
                <c:pt idx="175">
                  <c:v>0.29500000000000021</c:v>
                </c:pt>
                <c:pt idx="176">
                  <c:v>0.30000000000000021</c:v>
                </c:pt>
                <c:pt idx="177">
                  <c:v>0.26500000000000001</c:v>
                </c:pt>
                <c:pt idx="178">
                  <c:v>9.5000000000000043E-2</c:v>
                </c:pt>
                <c:pt idx="179">
                  <c:v>-6.5000000000000002E-2</c:v>
                </c:pt>
                <c:pt idx="180">
                  <c:v>-0.05</c:v>
                </c:pt>
                <c:pt idx="181">
                  <c:v>-8.5000000000000006E-2</c:v>
                </c:pt>
                <c:pt idx="182">
                  <c:v>-0.12000000000000002</c:v>
                </c:pt>
                <c:pt idx="183">
                  <c:v>-0.23400000000000001</c:v>
                </c:pt>
                <c:pt idx="184">
                  <c:v>-0.1800000000000001</c:v>
                </c:pt>
                <c:pt idx="185">
                  <c:v>-6.9000000000000034E-2</c:v>
                </c:pt>
                <c:pt idx="186">
                  <c:v>-8.5000000000000006E-2</c:v>
                </c:pt>
                <c:pt idx="187">
                  <c:v>-5.5000000000000014E-2</c:v>
                </c:pt>
                <c:pt idx="188">
                  <c:v>1.4999999999999998E-2</c:v>
                </c:pt>
                <c:pt idx="189">
                  <c:v>4.1000000000000002E-2</c:v>
                </c:pt>
                <c:pt idx="190">
                  <c:v>8.1000000000000003E-2</c:v>
                </c:pt>
                <c:pt idx="191">
                  <c:v>0.05</c:v>
                </c:pt>
                <c:pt idx="192">
                  <c:v>6.5000000000000002E-2</c:v>
                </c:pt>
                <c:pt idx="193">
                  <c:v>1.0000000000000005E-2</c:v>
                </c:pt>
                <c:pt idx="194">
                  <c:v>4.0000000000000022E-2</c:v>
                </c:pt>
                <c:pt idx="195">
                  <c:v>8.4000000000000047E-2</c:v>
                </c:pt>
                <c:pt idx="196">
                  <c:v>7.3000000000000009E-2</c:v>
                </c:pt>
                <c:pt idx="197">
                  <c:v>0</c:v>
                </c:pt>
                <c:pt idx="198" formatCode="#,##0.00;[Red]\-#,##0.00">
                  <c:v>6.0000000000000032E-2</c:v>
                </c:pt>
                <c:pt idx="199" formatCode="#,##0.00;[Red]\-#,##0.00">
                  <c:v>6.5000000000000002E-2</c:v>
                </c:pt>
                <c:pt idx="200" formatCode="#,##0.00;[Red]\-#,##0.00">
                  <c:v>3.0000000000000002E-2</c:v>
                </c:pt>
                <c:pt idx="201" formatCode="#,##0.00;[Red]\-#,##0.00">
                  <c:v>4.5000000000000012E-2</c:v>
                </c:pt>
                <c:pt idx="202" formatCode="#,##0.00;[Red]\-#,##0.00">
                  <c:v>8.0000000000000043E-2</c:v>
                </c:pt>
                <c:pt idx="203" formatCode="#,##0.00;[Red]\-#,##0.00">
                  <c:v>4.5000000000000012E-2</c:v>
                </c:pt>
                <c:pt idx="204" formatCode="#,##0.00;[Red]\-#,##0.00">
                  <c:v>4.1000000000000002E-2</c:v>
                </c:pt>
                <c:pt idx="205" formatCode="#,##0.00;[Red]\-#,##0.00">
                  <c:v>0.05</c:v>
                </c:pt>
                <c:pt idx="206" formatCode="#,##0.00;[Red]\-#,##0.00">
                  <c:v>3.0000000000000002E-2</c:v>
                </c:pt>
                <c:pt idx="207" formatCode="#,##0.00;[Red]\-#,##0.00">
                  <c:v>2.5000000000000001E-2</c:v>
                </c:pt>
                <c:pt idx="208" formatCode="#,##0.00;[Red]\-#,##0.00">
                  <c:v>4.5999999999999999E-2</c:v>
                </c:pt>
                <c:pt idx="209" formatCode="#,##0.00;[Red]\-#,##0.00">
                  <c:v>0.1</c:v>
                </c:pt>
                <c:pt idx="210" formatCode="#,##0.00;[Red]\-#,##0.00">
                  <c:v>0.12000000000000002</c:v>
                </c:pt>
                <c:pt idx="211" formatCode="#,##0.00;[Red]\-#,##0.00">
                  <c:v>0.12100000000000002</c:v>
                </c:pt>
                <c:pt idx="212" formatCode="#,##0.00;[Red]\-#,##0.00">
                  <c:v>8.5000000000000006E-2</c:v>
                </c:pt>
                <c:pt idx="213" formatCode="#,##0.00;[Red]\-#,##0.00">
                  <c:v>-4.0000000000000036E-3</c:v>
                </c:pt>
                <c:pt idx="214" formatCode="#,##0.00;[Red]\-#,##0.00">
                  <c:v>-1.0000000000000009E-3</c:v>
                </c:pt>
                <c:pt idx="215" formatCode="#,##0.00;[Red]\-#,##0.00">
                  <c:v>-3.0000000000000002E-2</c:v>
                </c:pt>
                <c:pt idx="216" formatCode="#,##0.00;[Red]\-#,##0.00">
                  <c:v>-9.5000000000000043E-2</c:v>
                </c:pt>
                <c:pt idx="217" formatCode="#,##0.00;[Red]\-#,##0.00">
                  <c:v>-0.05</c:v>
                </c:pt>
                <c:pt idx="218" formatCode="#,##0.00;[Red]\-#,##0.00">
                  <c:v>-0.1</c:v>
                </c:pt>
                <c:pt idx="219" formatCode="#,##0.00;[Red]\-#,##0.00">
                  <c:v>-0.16500000000000001</c:v>
                </c:pt>
                <c:pt idx="220" formatCode="#,##0.00;[Red]\-#,##0.00">
                  <c:v>-0.16</c:v>
                </c:pt>
                <c:pt idx="221" formatCode="#,##0.00;[Red]\-#,##0.00">
                  <c:v>-0.28000000000000008</c:v>
                </c:pt>
                <c:pt idx="222" formatCode="#,##0.00;[Red]\-#,##0.00">
                  <c:v>-0.22500000000000001</c:v>
                </c:pt>
                <c:pt idx="223" formatCode="#,##0.00;[Red]\-#,##0.00">
                  <c:v>-0.1450000000000001</c:v>
                </c:pt>
                <c:pt idx="224" formatCode="#,##0.00;[Red]\-#,##0.00">
                  <c:v>-8.5000000000000006E-2</c:v>
                </c:pt>
                <c:pt idx="225" formatCode="#,##0.00;[Red]\-#,##0.00">
                  <c:v>-2.5000000000000001E-2</c:v>
                </c:pt>
                <c:pt idx="226" formatCode="#,##0.00;[Red]\-#,##0.00">
                  <c:v>-6.5000000000000002E-2</c:v>
                </c:pt>
                <c:pt idx="227" formatCode="#,##0.00;[Red]\-#,##0.00">
                  <c:v>-0.16</c:v>
                </c:pt>
                <c:pt idx="228" formatCode="#,##0.00;[Red]\-#,##0.00">
                  <c:v>1.0000000000000005E-2</c:v>
                </c:pt>
                <c:pt idx="229" formatCode="#,##0.00;[Red]\-#,##0.00">
                  <c:v>-4.2000000000000023E-2</c:v>
                </c:pt>
                <c:pt idx="230" formatCode="#,##0.00;[Red]\-#,##0.00">
                  <c:v>0</c:v>
                </c:pt>
                <c:pt idx="231" formatCode="#,##0.00;[Red]\-#,##0.00">
                  <c:v>2.5000000000000001E-2</c:v>
                </c:pt>
                <c:pt idx="232" formatCode="#,##0.00;[Red]\-#,##0.00">
                  <c:v>1.0000000000000005E-2</c:v>
                </c:pt>
                <c:pt idx="233" formatCode="#,##0.00;[Red]\-#,##0.00">
                  <c:v>4.5000000000000012E-2</c:v>
                </c:pt>
                <c:pt idx="234" formatCode="#,##0.00;[Red]\-#,##0.00">
                  <c:v>1.0000000000000005E-2</c:v>
                </c:pt>
                <c:pt idx="235" formatCode="#,##0.00;[Red]\-#,##0.00">
                  <c:v>3.500000000000001E-2</c:v>
                </c:pt>
                <c:pt idx="236" formatCode="#,##0.00;[Red]\-#,##0.00">
                  <c:v>2.5000000000000001E-2</c:v>
                </c:pt>
                <c:pt idx="237" formatCode="#,##0.00;[Red]\-#,##0.00">
                  <c:v>2.0000000000000011E-2</c:v>
                </c:pt>
                <c:pt idx="238" formatCode="#,##0.00;[Red]\-#,##0.00">
                  <c:v>0.05</c:v>
                </c:pt>
                <c:pt idx="239" formatCode="#,##0.00;[Red]\-#,##0.00">
                  <c:v>0.16</c:v>
                </c:pt>
                <c:pt idx="240" formatCode="#,##0.00;[Red]\-#,##0.00">
                  <c:v>9.0000000000000024E-2</c:v>
                </c:pt>
              </c:numCache>
            </c:numRef>
          </c:val>
        </c:ser>
        <c:ser>
          <c:idx val="1"/>
          <c:order val="1"/>
          <c:tx>
            <c:strRef>
              <c:f>指標データ!$X$1</c:f>
              <c:strCache>
                <c:ptCount val="1"/>
                <c:pt idx="0">
                  <c:v>米国10年債</c:v>
                </c:pt>
              </c:strCache>
            </c:strRef>
          </c:tx>
          <c:spPr>
            <a:ln>
              <a:solidFill>
                <a:srgbClr val="FF0000"/>
              </a:solidFill>
            </a:ln>
          </c:spPr>
          <c:marker>
            <c:symbol val="none"/>
          </c:marker>
          <c:cat>
            <c:strRef>
              <c:f>指標データ!$T$2:$T$242</c:f>
              <c:strCache>
                <c:ptCount val="241"/>
                <c:pt idx="0">
                  <c:v>01/3</c:v>
                </c:pt>
                <c:pt idx="12">
                  <c:v>02/3</c:v>
                </c:pt>
                <c:pt idx="18">
                  <c:v>02/9</c:v>
                </c:pt>
                <c:pt idx="24">
                  <c:v>03/3</c:v>
                </c:pt>
                <c:pt idx="36">
                  <c:v>04/3</c:v>
                </c:pt>
                <c:pt idx="48">
                  <c:v>05/3</c:v>
                </c:pt>
                <c:pt idx="60">
                  <c:v>06/3</c:v>
                </c:pt>
                <c:pt idx="72">
                  <c:v>07/3</c:v>
                </c:pt>
                <c:pt idx="84">
                  <c:v>08/3</c:v>
                </c:pt>
                <c:pt idx="96">
                  <c:v>09/3</c:v>
                </c:pt>
                <c:pt idx="108">
                  <c:v>10/3</c:v>
                </c:pt>
                <c:pt idx="120">
                  <c:v>11/3</c:v>
                </c:pt>
                <c:pt idx="132">
                  <c:v>12/3</c:v>
                </c:pt>
                <c:pt idx="144">
                  <c:v>13/3</c:v>
                </c:pt>
                <c:pt idx="156">
                  <c:v>14/3</c:v>
                </c:pt>
                <c:pt idx="168">
                  <c:v>15/3</c:v>
                </c:pt>
                <c:pt idx="180">
                  <c:v>16/3</c:v>
                </c:pt>
                <c:pt idx="192">
                  <c:v>17/3</c:v>
                </c:pt>
                <c:pt idx="204">
                  <c:v>18/3</c:v>
                </c:pt>
                <c:pt idx="216">
                  <c:v>19/3</c:v>
                </c:pt>
                <c:pt idx="228">
                  <c:v>20/3</c:v>
                </c:pt>
                <c:pt idx="240">
                  <c:v>21/3</c:v>
                </c:pt>
              </c:strCache>
            </c:strRef>
          </c:cat>
          <c:val>
            <c:numRef>
              <c:f>指標データ!$X$2:$X$242</c:f>
              <c:numCache>
                <c:formatCode>General</c:formatCode>
                <c:ptCount val="241"/>
                <c:pt idx="0">
                  <c:v>4.9344999999999999</c:v>
                </c:pt>
                <c:pt idx="1">
                  <c:v>5.3356000000000003</c:v>
                </c:pt>
                <c:pt idx="2">
                  <c:v>5.4054000000000002</c:v>
                </c:pt>
                <c:pt idx="3">
                  <c:v>5.4016000000000037</c:v>
                </c:pt>
                <c:pt idx="4">
                  <c:v>5.0394000000000014</c:v>
                </c:pt>
                <c:pt idx="5">
                  <c:v>4.8195000000000006</c:v>
                </c:pt>
                <c:pt idx="6">
                  <c:v>4.5784000000000002</c:v>
                </c:pt>
                <c:pt idx="7">
                  <c:v>4.2690000000000001</c:v>
                </c:pt>
                <c:pt idx="8">
                  <c:v>4.7483000000000004</c:v>
                </c:pt>
                <c:pt idx="9">
                  <c:v>5.04</c:v>
                </c:pt>
                <c:pt idx="10">
                  <c:v>5.0306000000000024</c:v>
                </c:pt>
                <c:pt idx="11">
                  <c:v>4.9207999999999998</c:v>
                </c:pt>
                <c:pt idx="12">
                  <c:v>5.4127000000000001</c:v>
                </c:pt>
                <c:pt idx="13">
                  <c:v>5.0985000000000005</c:v>
                </c:pt>
                <c:pt idx="14">
                  <c:v>5.0436000000000014</c:v>
                </c:pt>
                <c:pt idx="15">
                  <c:v>4.8256000000000006</c:v>
                </c:pt>
                <c:pt idx="16">
                  <c:v>4.4648999999999965</c:v>
                </c:pt>
                <c:pt idx="17">
                  <c:v>4.1120999999999963</c:v>
                </c:pt>
                <c:pt idx="18">
                  <c:v>3.6036000000000001</c:v>
                </c:pt>
                <c:pt idx="19">
                  <c:v>3.9007000000000001</c:v>
                </c:pt>
                <c:pt idx="20">
                  <c:v>4.2187000000000001</c:v>
                </c:pt>
                <c:pt idx="21">
                  <c:v>3.7867000000000002</c:v>
                </c:pt>
                <c:pt idx="22">
                  <c:v>3.9770000000000003</c:v>
                </c:pt>
                <c:pt idx="23">
                  <c:v>3.6835000000000018</c:v>
                </c:pt>
                <c:pt idx="24">
                  <c:v>3.8245999999999998</c:v>
                </c:pt>
                <c:pt idx="25">
                  <c:v>3.8590999999999984</c:v>
                </c:pt>
                <c:pt idx="26">
                  <c:v>3.3374999999999981</c:v>
                </c:pt>
                <c:pt idx="27">
                  <c:v>3.5288000000000004</c:v>
                </c:pt>
                <c:pt idx="28">
                  <c:v>4.4764000000000035</c:v>
                </c:pt>
                <c:pt idx="29">
                  <c:v>4.3852000000000002</c:v>
                </c:pt>
                <c:pt idx="30">
                  <c:v>3.9383000000000004</c:v>
                </c:pt>
                <c:pt idx="31">
                  <c:v>4.2991999999999999</c:v>
                </c:pt>
                <c:pt idx="32">
                  <c:v>4.2990000000000004</c:v>
                </c:pt>
                <c:pt idx="33">
                  <c:v>4.2631000000000006</c:v>
                </c:pt>
                <c:pt idx="34">
                  <c:v>4.1356999999999999</c:v>
                </c:pt>
                <c:pt idx="35">
                  <c:v>3.9652000000000003</c:v>
                </c:pt>
                <c:pt idx="36">
                  <c:v>3.8388999999999984</c:v>
                </c:pt>
                <c:pt idx="37">
                  <c:v>4.5015000000000001</c:v>
                </c:pt>
                <c:pt idx="38">
                  <c:v>4.6370000000000005</c:v>
                </c:pt>
                <c:pt idx="39">
                  <c:v>4.6145999999999958</c:v>
                </c:pt>
                <c:pt idx="40">
                  <c:v>4.4746000000000024</c:v>
                </c:pt>
                <c:pt idx="41">
                  <c:v>4.1242999999999963</c:v>
                </c:pt>
                <c:pt idx="42">
                  <c:v>4.1177999999999964</c:v>
                </c:pt>
                <c:pt idx="43">
                  <c:v>4.0278999999999963</c:v>
                </c:pt>
                <c:pt idx="44">
                  <c:v>4.3637999999999995</c:v>
                </c:pt>
                <c:pt idx="45">
                  <c:v>4.2183000000000002</c:v>
                </c:pt>
                <c:pt idx="46">
                  <c:v>4.1348999999999965</c:v>
                </c:pt>
                <c:pt idx="47">
                  <c:v>4.3713000000000024</c:v>
                </c:pt>
                <c:pt idx="48">
                  <c:v>4.4973000000000001</c:v>
                </c:pt>
                <c:pt idx="49">
                  <c:v>4.2042000000000002</c:v>
                </c:pt>
                <c:pt idx="50">
                  <c:v>4.0038999999999998</c:v>
                </c:pt>
                <c:pt idx="51">
                  <c:v>3.9429000000000003</c:v>
                </c:pt>
                <c:pt idx="52">
                  <c:v>4.2826000000000004</c:v>
                </c:pt>
                <c:pt idx="53">
                  <c:v>4.0423999999999998</c:v>
                </c:pt>
                <c:pt idx="54">
                  <c:v>4.3262</c:v>
                </c:pt>
                <c:pt idx="55">
                  <c:v>4.5571999999999964</c:v>
                </c:pt>
                <c:pt idx="56">
                  <c:v>4.5383000000000004</c:v>
                </c:pt>
                <c:pt idx="57">
                  <c:v>4.3976000000000006</c:v>
                </c:pt>
                <c:pt idx="58">
                  <c:v>4.53</c:v>
                </c:pt>
                <c:pt idx="59">
                  <c:v>4.5926999999999998</c:v>
                </c:pt>
                <c:pt idx="60">
                  <c:v>4.8539999999999965</c:v>
                </c:pt>
                <c:pt idx="61">
                  <c:v>5.0709</c:v>
                </c:pt>
                <c:pt idx="62">
                  <c:v>5.1120999999999963</c:v>
                </c:pt>
                <c:pt idx="63">
                  <c:v>5.1373999999999995</c:v>
                </c:pt>
                <c:pt idx="64">
                  <c:v>4.9870000000000001</c:v>
                </c:pt>
                <c:pt idx="65">
                  <c:v>4.7282999999999999</c:v>
                </c:pt>
                <c:pt idx="66">
                  <c:v>4.6316000000000024</c:v>
                </c:pt>
                <c:pt idx="67">
                  <c:v>4.6063999999999998</c:v>
                </c:pt>
                <c:pt idx="68">
                  <c:v>4.4620999999999995</c:v>
                </c:pt>
                <c:pt idx="69">
                  <c:v>4.71</c:v>
                </c:pt>
                <c:pt idx="70">
                  <c:v>4.8256000000000006</c:v>
                </c:pt>
                <c:pt idx="71">
                  <c:v>4.5539999999999985</c:v>
                </c:pt>
                <c:pt idx="72">
                  <c:v>4.6519999999999975</c:v>
                </c:pt>
                <c:pt idx="73">
                  <c:v>4.6316000000000024</c:v>
                </c:pt>
                <c:pt idx="74">
                  <c:v>4.8897000000000004</c:v>
                </c:pt>
                <c:pt idx="75">
                  <c:v>5.0327000000000002</c:v>
                </c:pt>
                <c:pt idx="76">
                  <c:v>4.7728999999999999</c:v>
                </c:pt>
                <c:pt idx="77">
                  <c:v>4.5406000000000004</c:v>
                </c:pt>
                <c:pt idx="78">
                  <c:v>4.5767000000000024</c:v>
                </c:pt>
                <c:pt idx="79">
                  <c:v>4.4674000000000005</c:v>
                </c:pt>
                <c:pt idx="80">
                  <c:v>3.9686000000000003</c:v>
                </c:pt>
                <c:pt idx="81">
                  <c:v>4.0342000000000002</c:v>
                </c:pt>
                <c:pt idx="82">
                  <c:v>3.6359999999999997</c:v>
                </c:pt>
                <c:pt idx="83">
                  <c:v>3.5303</c:v>
                </c:pt>
                <c:pt idx="84">
                  <c:v>3.4305999999999988</c:v>
                </c:pt>
                <c:pt idx="85">
                  <c:v>3.7279000000000018</c:v>
                </c:pt>
                <c:pt idx="86">
                  <c:v>4.0594999999999999</c:v>
                </c:pt>
                <c:pt idx="87">
                  <c:v>3.9689999999999999</c:v>
                </c:pt>
                <c:pt idx="88">
                  <c:v>3.9461999999999997</c:v>
                </c:pt>
                <c:pt idx="89">
                  <c:v>3.8115999999999981</c:v>
                </c:pt>
                <c:pt idx="90">
                  <c:v>3.8233999999999999</c:v>
                </c:pt>
                <c:pt idx="91">
                  <c:v>3.9529999999999981</c:v>
                </c:pt>
                <c:pt idx="92">
                  <c:v>2.92</c:v>
                </c:pt>
                <c:pt idx="93">
                  <c:v>2.2122999999999982</c:v>
                </c:pt>
                <c:pt idx="94">
                  <c:v>2.8403</c:v>
                </c:pt>
                <c:pt idx="95">
                  <c:v>3.0131000000000001</c:v>
                </c:pt>
                <c:pt idx="96">
                  <c:v>2.6629</c:v>
                </c:pt>
                <c:pt idx="97">
                  <c:v>3.1149999999999998</c:v>
                </c:pt>
                <c:pt idx="98">
                  <c:v>3.4630000000000001</c:v>
                </c:pt>
                <c:pt idx="99">
                  <c:v>3.5270000000000001</c:v>
                </c:pt>
                <c:pt idx="100">
                  <c:v>3.4830000000000001</c:v>
                </c:pt>
                <c:pt idx="101">
                  <c:v>3.403</c:v>
                </c:pt>
                <c:pt idx="102">
                  <c:v>3.32</c:v>
                </c:pt>
                <c:pt idx="103">
                  <c:v>3.3859999999999997</c:v>
                </c:pt>
                <c:pt idx="104">
                  <c:v>3.2090000000000001</c:v>
                </c:pt>
                <c:pt idx="105">
                  <c:v>3.8389999999999982</c:v>
                </c:pt>
                <c:pt idx="106">
                  <c:v>3.5880000000000001</c:v>
                </c:pt>
                <c:pt idx="107">
                  <c:v>3.6149999999999998</c:v>
                </c:pt>
                <c:pt idx="108">
                  <c:v>3.8369999999999984</c:v>
                </c:pt>
                <c:pt idx="109">
                  <c:v>3.657</c:v>
                </c:pt>
                <c:pt idx="110">
                  <c:v>3.2959999999999998</c:v>
                </c:pt>
                <c:pt idx="111">
                  <c:v>2.944</c:v>
                </c:pt>
                <c:pt idx="112">
                  <c:v>2.9089999999999998</c:v>
                </c:pt>
                <c:pt idx="113">
                  <c:v>2.488</c:v>
                </c:pt>
                <c:pt idx="114">
                  <c:v>2.5129999999999981</c:v>
                </c:pt>
                <c:pt idx="115">
                  <c:v>2.6030000000000002</c:v>
                </c:pt>
                <c:pt idx="116">
                  <c:v>2.8099999999999987</c:v>
                </c:pt>
                <c:pt idx="117">
                  <c:v>3.2970000000000002</c:v>
                </c:pt>
                <c:pt idx="118">
                  <c:v>3.3759999999999981</c:v>
                </c:pt>
                <c:pt idx="119">
                  <c:v>3.444</c:v>
                </c:pt>
                <c:pt idx="120">
                  <c:v>3.4759999999999982</c:v>
                </c:pt>
                <c:pt idx="121">
                  <c:v>3.3139999999999987</c:v>
                </c:pt>
                <c:pt idx="122">
                  <c:v>3.069</c:v>
                </c:pt>
                <c:pt idx="123">
                  <c:v>3.1579999999999999</c:v>
                </c:pt>
                <c:pt idx="124">
                  <c:v>2.798</c:v>
                </c:pt>
                <c:pt idx="125">
                  <c:v>2.2250000000000001</c:v>
                </c:pt>
                <c:pt idx="126">
                  <c:v>1.917</c:v>
                </c:pt>
                <c:pt idx="127">
                  <c:v>2.1149999999999998</c:v>
                </c:pt>
                <c:pt idx="128">
                  <c:v>2.0699999999999998</c:v>
                </c:pt>
                <c:pt idx="129">
                  <c:v>1.877999999999999</c:v>
                </c:pt>
                <c:pt idx="130">
                  <c:v>1.798999999999999</c:v>
                </c:pt>
                <c:pt idx="131">
                  <c:v>1.9740000000000009</c:v>
                </c:pt>
                <c:pt idx="132">
                  <c:v>2.2119999999999997</c:v>
                </c:pt>
                <c:pt idx="133">
                  <c:v>1.9370000000000001</c:v>
                </c:pt>
                <c:pt idx="134">
                  <c:v>1.5589999999999991</c:v>
                </c:pt>
                <c:pt idx="135">
                  <c:v>1.645999999999999</c:v>
                </c:pt>
                <c:pt idx="136">
                  <c:v>1.4689999999999992</c:v>
                </c:pt>
                <c:pt idx="137">
                  <c:v>1.548999999999999</c:v>
                </c:pt>
                <c:pt idx="138">
                  <c:v>1.633999999999999</c:v>
                </c:pt>
                <c:pt idx="139">
                  <c:v>1.6910000000000001</c:v>
                </c:pt>
                <c:pt idx="140">
                  <c:v>1.6160000000000001</c:v>
                </c:pt>
                <c:pt idx="141">
                  <c:v>1.7029999999999992</c:v>
                </c:pt>
                <c:pt idx="142">
                  <c:v>1.9870000000000001</c:v>
                </c:pt>
                <c:pt idx="143">
                  <c:v>1.877</c:v>
                </c:pt>
                <c:pt idx="144">
                  <c:v>1.85</c:v>
                </c:pt>
                <c:pt idx="145">
                  <c:v>1.673</c:v>
                </c:pt>
                <c:pt idx="146">
                  <c:v>2.129</c:v>
                </c:pt>
                <c:pt idx="147">
                  <c:v>2.4870000000000001</c:v>
                </c:pt>
                <c:pt idx="148">
                  <c:v>2.577</c:v>
                </c:pt>
                <c:pt idx="149">
                  <c:v>2.7850000000000001</c:v>
                </c:pt>
                <c:pt idx="150">
                  <c:v>2.6109999999999998</c:v>
                </c:pt>
                <c:pt idx="151">
                  <c:v>2.5549999999999997</c:v>
                </c:pt>
                <c:pt idx="152">
                  <c:v>2.7450000000000001</c:v>
                </c:pt>
                <c:pt idx="153">
                  <c:v>2.9709999999999988</c:v>
                </c:pt>
                <c:pt idx="154">
                  <c:v>2.645</c:v>
                </c:pt>
                <c:pt idx="155">
                  <c:v>2.6480000000000001</c:v>
                </c:pt>
                <c:pt idx="156" formatCode="#,##0.00;[Red]\-#,##0.00">
                  <c:v>2.7189999999999999</c:v>
                </c:pt>
                <c:pt idx="157">
                  <c:v>2.6469999999999998</c:v>
                </c:pt>
                <c:pt idx="158">
                  <c:v>2.4769999999999981</c:v>
                </c:pt>
                <c:pt idx="159">
                  <c:v>2.5309999999999997</c:v>
                </c:pt>
                <c:pt idx="160">
                  <c:v>2.5589999999999997</c:v>
                </c:pt>
                <c:pt idx="161">
                  <c:v>2.3439999999999999</c:v>
                </c:pt>
                <c:pt idx="162">
                  <c:v>2.4899999999999998</c:v>
                </c:pt>
                <c:pt idx="163">
                  <c:v>2.3359999999999981</c:v>
                </c:pt>
                <c:pt idx="164">
                  <c:v>2.165</c:v>
                </c:pt>
                <c:pt idx="165" formatCode="#,##0.00;[Red]\-#,##0.00">
                  <c:v>2.1880000000000002</c:v>
                </c:pt>
                <c:pt idx="166">
                  <c:v>1.641999999999999</c:v>
                </c:pt>
                <c:pt idx="167">
                  <c:v>1.9940000000000009</c:v>
                </c:pt>
                <c:pt idx="168">
                  <c:v>1.923999999999999</c:v>
                </c:pt>
                <c:pt idx="169">
                  <c:v>2.0329999999999981</c:v>
                </c:pt>
                <c:pt idx="170">
                  <c:v>2.1219999999999999</c:v>
                </c:pt>
                <c:pt idx="171">
                  <c:v>2.3539999999999988</c:v>
                </c:pt>
                <c:pt idx="172">
                  <c:v>2.181</c:v>
                </c:pt>
                <c:pt idx="173">
                  <c:v>2.2189999999999999</c:v>
                </c:pt>
                <c:pt idx="174">
                  <c:v>2.0379999999999998</c:v>
                </c:pt>
                <c:pt idx="175">
                  <c:v>2.1429999999999998</c:v>
                </c:pt>
                <c:pt idx="176">
                  <c:v>2.2069999999999999</c:v>
                </c:pt>
                <c:pt idx="177">
                  <c:v>2.27</c:v>
                </c:pt>
                <c:pt idx="178">
                  <c:v>1.921999999999999</c:v>
                </c:pt>
                <c:pt idx="179">
                  <c:v>1.736</c:v>
                </c:pt>
                <c:pt idx="180">
                  <c:v>1.77</c:v>
                </c:pt>
                <c:pt idx="181">
                  <c:v>1.825</c:v>
                </c:pt>
                <c:pt idx="182">
                  <c:v>1.847</c:v>
                </c:pt>
                <c:pt idx="183">
                  <c:v>1.4709999999999992</c:v>
                </c:pt>
                <c:pt idx="184">
                  <c:v>1.454</c:v>
                </c:pt>
                <c:pt idx="185">
                  <c:v>1.581</c:v>
                </c:pt>
                <c:pt idx="186">
                  <c:v>1.595</c:v>
                </c:pt>
                <c:pt idx="187">
                  <c:v>1.8260000000000001</c:v>
                </c:pt>
                <c:pt idx="188">
                  <c:v>2.3819999999999997</c:v>
                </c:pt>
                <c:pt idx="189">
                  <c:v>2.4449999999999998</c:v>
                </c:pt>
                <c:pt idx="190">
                  <c:v>2.4539999999999997</c:v>
                </c:pt>
                <c:pt idx="191">
                  <c:v>2.3909999999999987</c:v>
                </c:pt>
                <c:pt idx="192">
                  <c:v>2.3879999999999999</c:v>
                </c:pt>
                <c:pt idx="193">
                  <c:v>2.2810000000000001</c:v>
                </c:pt>
                <c:pt idx="194">
                  <c:v>2.2040000000000002</c:v>
                </c:pt>
                <c:pt idx="195">
                  <c:v>2.3049999999999997</c:v>
                </c:pt>
                <c:pt idx="196">
                  <c:v>2.2949999999999999</c:v>
                </c:pt>
                <c:pt idx="197">
                  <c:v>2.1179999999999999</c:v>
                </c:pt>
                <c:pt idx="198">
                  <c:v>2.3339999999999987</c:v>
                </c:pt>
                <c:pt idx="199">
                  <c:v>2.38</c:v>
                </c:pt>
                <c:pt idx="200">
                  <c:v>2.4109999999999987</c:v>
                </c:pt>
                <c:pt idx="201">
                  <c:v>2.4059999999999997</c:v>
                </c:pt>
                <c:pt idx="202">
                  <c:v>2.706</c:v>
                </c:pt>
                <c:pt idx="203">
                  <c:v>2.8619999999999997</c:v>
                </c:pt>
                <c:pt idx="204" formatCode="#,##0.00;[Red]\-#,##0.00">
                  <c:v>2.74</c:v>
                </c:pt>
                <c:pt idx="205" formatCode="#,##0.00;[Red]\-#,##0.00">
                  <c:v>2.9579999999999997</c:v>
                </c:pt>
                <c:pt idx="206" formatCode="#,##0.00;[Red]\-#,##0.00">
                  <c:v>2.8589999999999987</c:v>
                </c:pt>
                <c:pt idx="207" formatCode="#,##0.00;[Red]\-#,##0.00">
                  <c:v>2.8609999999999998</c:v>
                </c:pt>
                <c:pt idx="208" formatCode="#,##0.00;[Red]\-#,##0.00">
                  <c:v>2.9609999999999999</c:v>
                </c:pt>
                <c:pt idx="209" formatCode="#,##0.00;[Red]\-#,##0.00">
                  <c:v>2.8609999999999998</c:v>
                </c:pt>
                <c:pt idx="210" formatCode="#,##0.00;[Red]\-#,##0.00">
                  <c:v>3.0619999999999998</c:v>
                </c:pt>
                <c:pt idx="211" formatCode="#,##0.00;[Red]\-#,##0.00">
                  <c:v>3.1440000000000001</c:v>
                </c:pt>
                <c:pt idx="212" formatCode="#,##0.00;[Red]\-#,##0.00">
                  <c:v>2.9889999999999999</c:v>
                </c:pt>
                <c:pt idx="213" formatCode="#,##0.00;[Red]\-#,##0.00">
                  <c:v>2.72</c:v>
                </c:pt>
                <c:pt idx="214" formatCode="#,##0.00;[Red]\-#,##0.00">
                  <c:v>2.63</c:v>
                </c:pt>
                <c:pt idx="215" formatCode="#,##0.00;[Red]\-#,##0.00">
                  <c:v>2.7159999999999997</c:v>
                </c:pt>
                <c:pt idx="216" formatCode="#,##0.00;[Red]\-#,##0.00">
                  <c:v>2.4059999999999997</c:v>
                </c:pt>
                <c:pt idx="217" formatCode="#,##0.00;[Red]\-#,##0.00">
                  <c:v>2.4989999999999997</c:v>
                </c:pt>
                <c:pt idx="218" formatCode="#,##0.00;[Red]\-#,##0.00">
                  <c:v>2.125</c:v>
                </c:pt>
                <c:pt idx="219" formatCode="#,##0.00;[Red]\-#,##0.00">
                  <c:v>2.0059999999999998</c:v>
                </c:pt>
                <c:pt idx="220" formatCode="#,##0.00;[Red]\-#,##0.00">
                  <c:v>2.0149999999999997</c:v>
                </c:pt>
                <c:pt idx="221" formatCode="#,##0.00;[Red]\-#,##0.00">
                  <c:v>1.498</c:v>
                </c:pt>
                <c:pt idx="222" formatCode="#,##0.00;[Red]\-#,##0.00">
                  <c:v>1.665999999999999</c:v>
                </c:pt>
                <c:pt idx="223" formatCode="#,##0.00;[Red]\-#,##0.00">
                  <c:v>1.6921999999999999</c:v>
                </c:pt>
                <c:pt idx="224" formatCode="#,##0.00;[Red]\-#,##0.00">
                  <c:v>1.776999999999999</c:v>
                </c:pt>
                <c:pt idx="225" formatCode="#,##0.00;[Red]\-#,##0.00">
                  <c:v>1.8800000000000001</c:v>
                </c:pt>
                <c:pt idx="226" formatCode="#,##0.00;[Red]\-#,##0.00">
                  <c:v>1.508</c:v>
                </c:pt>
                <c:pt idx="227" formatCode="#,##0.00;[Red]\-#,##0.00">
                  <c:v>1.149999999999999</c:v>
                </c:pt>
                <c:pt idx="228" formatCode="#,##0.00;[Red]\-#,##0.00">
                  <c:v>0.67000000000000071</c:v>
                </c:pt>
                <c:pt idx="229" formatCode="#,##0.00;[Red]\-#,##0.00">
                  <c:v>0.64000000000000046</c:v>
                </c:pt>
                <c:pt idx="230" formatCode="#,##0.00;[Red]\-#,##0.00">
                  <c:v>0.65300000000000058</c:v>
                </c:pt>
                <c:pt idx="231" formatCode="#,##0.00;[Red]\-#,##0.00">
                  <c:v>0.65700000000000058</c:v>
                </c:pt>
                <c:pt idx="232" formatCode="#,##0.00;[Red]\-#,##0.00">
                  <c:v>0.52900000000000003</c:v>
                </c:pt>
                <c:pt idx="233" formatCode="#,##0.00;[Red]\-#,##0.00">
                  <c:v>0.70600000000000041</c:v>
                </c:pt>
                <c:pt idx="234" formatCode="#,##0.00;[Red]\-#,##0.00">
                  <c:v>0.68500000000000005</c:v>
                </c:pt>
                <c:pt idx="235" formatCode="#,##0.00;[Red]\-#,##0.00">
                  <c:v>0.87500000000000044</c:v>
                </c:pt>
                <c:pt idx="236" formatCode="#,##0.00;[Red]\-#,##0.00">
                  <c:v>0.84100000000000041</c:v>
                </c:pt>
                <c:pt idx="237" formatCode="#,##0.00;[Red]\-#,##0.00">
                  <c:v>0.91600000000000004</c:v>
                </c:pt>
                <c:pt idx="238" formatCode="#,##0.00;[Red]\-#,##0.00">
                  <c:v>1.0669999999999991</c:v>
                </c:pt>
                <c:pt idx="239" formatCode="#,##0.00;[Red]\-#,##0.00">
                  <c:v>1.4069999999999991</c:v>
                </c:pt>
                <c:pt idx="240" formatCode="#,##0.00;[Red]\-#,##0.00">
                  <c:v>1.742</c:v>
                </c:pt>
              </c:numCache>
            </c:numRef>
          </c:val>
        </c:ser>
        <c:ser>
          <c:idx val="2"/>
          <c:order val="2"/>
          <c:tx>
            <c:v>予定利率</c:v>
          </c:tx>
          <c:spPr>
            <a:ln w="38100">
              <a:solidFill>
                <a:schemeClr val="tx1"/>
              </a:solidFill>
            </a:ln>
          </c:spPr>
          <c:marker>
            <c:symbol val="none"/>
          </c:marker>
          <c:cat>
            <c:strRef>
              <c:f>指標データ!$T$2:$T$242</c:f>
              <c:strCache>
                <c:ptCount val="241"/>
                <c:pt idx="0">
                  <c:v>01/3</c:v>
                </c:pt>
                <c:pt idx="12">
                  <c:v>02/3</c:v>
                </c:pt>
                <c:pt idx="18">
                  <c:v>02/9</c:v>
                </c:pt>
                <c:pt idx="24">
                  <c:v>03/3</c:v>
                </c:pt>
                <c:pt idx="36">
                  <c:v>04/3</c:v>
                </c:pt>
                <c:pt idx="48">
                  <c:v>05/3</c:v>
                </c:pt>
                <c:pt idx="60">
                  <c:v>06/3</c:v>
                </c:pt>
                <c:pt idx="72">
                  <c:v>07/3</c:v>
                </c:pt>
                <c:pt idx="84">
                  <c:v>08/3</c:v>
                </c:pt>
                <c:pt idx="96">
                  <c:v>09/3</c:v>
                </c:pt>
                <c:pt idx="108">
                  <c:v>10/3</c:v>
                </c:pt>
                <c:pt idx="120">
                  <c:v>11/3</c:v>
                </c:pt>
                <c:pt idx="132">
                  <c:v>12/3</c:v>
                </c:pt>
                <c:pt idx="144">
                  <c:v>13/3</c:v>
                </c:pt>
                <c:pt idx="156">
                  <c:v>14/3</c:v>
                </c:pt>
                <c:pt idx="168">
                  <c:v>15/3</c:v>
                </c:pt>
                <c:pt idx="180">
                  <c:v>16/3</c:v>
                </c:pt>
                <c:pt idx="192">
                  <c:v>17/3</c:v>
                </c:pt>
                <c:pt idx="204">
                  <c:v>18/3</c:v>
                </c:pt>
                <c:pt idx="216">
                  <c:v>19/3</c:v>
                </c:pt>
                <c:pt idx="228">
                  <c:v>20/3</c:v>
                </c:pt>
                <c:pt idx="240">
                  <c:v>21/3</c:v>
                </c:pt>
              </c:strCache>
            </c:strRef>
          </c:cat>
          <c:val>
            <c:numRef>
              <c:f>指標データ!$AJ$2:$AJ$242</c:f>
              <c:numCache>
                <c:formatCode>General</c:formatCode>
                <c:ptCount val="241"/>
                <c:pt idx="0">
                  <c:v>1.5</c:v>
                </c:pt>
                <c:pt idx="1">
                  <c:v>1.5</c:v>
                </c:pt>
                <c:pt idx="2">
                  <c:v>1.5</c:v>
                </c:pt>
                <c:pt idx="3">
                  <c:v>1.5</c:v>
                </c:pt>
                <c:pt idx="4">
                  <c:v>1.5</c:v>
                </c:pt>
                <c:pt idx="5">
                  <c:v>1.5</c:v>
                </c:pt>
                <c:pt idx="6">
                  <c:v>1.5</c:v>
                </c:pt>
                <c:pt idx="7">
                  <c:v>1.5</c:v>
                </c:pt>
                <c:pt idx="8">
                  <c:v>1.5</c:v>
                </c:pt>
                <c:pt idx="9">
                  <c:v>1.5</c:v>
                </c:pt>
                <c:pt idx="10">
                  <c:v>1.5</c:v>
                </c:pt>
                <c:pt idx="11">
                  <c:v>1.5</c:v>
                </c:pt>
                <c:pt idx="12">
                  <c:v>1.5</c:v>
                </c:pt>
                <c:pt idx="13">
                  <c:v>1.5</c:v>
                </c:pt>
                <c:pt idx="14">
                  <c:v>1.5</c:v>
                </c:pt>
                <c:pt idx="15">
                  <c:v>1.5</c:v>
                </c:pt>
                <c:pt idx="16">
                  <c:v>1.5</c:v>
                </c:pt>
                <c:pt idx="17">
                  <c:v>1.5</c:v>
                </c:pt>
                <c:pt idx="18">
                  <c:v>1.25</c:v>
                </c:pt>
                <c:pt idx="19">
                  <c:v>1.25</c:v>
                </c:pt>
                <c:pt idx="20">
                  <c:v>1.25</c:v>
                </c:pt>
                <c:pt idx="21">
                  <c:v>1.25</c:v>
                </c:pt>
                <c:pt idx="22">
                  <c:v>1.25</c:v>
                </c:pt>
                <c:pt idx="23">
                  <c:v>1.25</c:v>
                </c:pt>
                <c:pt idx="24">
                  <c:v>1.25</c:v>
                </c:pt>
                <c:pt idx="25">
                  <c:v>1.25</c:v>
                </c:pt>
                <c:pt idx="26">
                  <c:v>1.25</c:v>
                </c:pt>
                <c:pt idx="27">
                  <c:v>1.25</c:v>
                </c:pt>
                <c:pt idx="28">
                  <c:v>1.25</c:v>
                </c:pt>
                <c:pt idx="29">
                  <c:v>1.25</c:v>
                </c:pt>
                <c:pt idx="30">
                  <c:v>1.25</c:v>
                </c:pt>
                <c:pt idx="31">
                  <c:v>1.25</c:v>
                </c:pt>
                <c:pt idx="32">
                  <c:v>1.25</c:v>
                </c:pt>
                <c:pt idx="33">
                  <c:v>1.25</c:v>
                </c:pt>
                <c:pt idx="34">
                  <c:v>1.25</c:v>
                </c:pt>
                <c:pt idx="35">
                  <c:v>1.25</c:v>
                </c:pt>
                <c:pt idx="36">
                  <c:v>1.25</c:v>
                </c:pt>
                <c:pt idx="37">
                  <c:v>1.25</c:v>
                </c:pt>
                <c:pt idx="38">
                  <c:v>1.25</c:v>
                </c:pt>
                <c:pt idx="39">
                  <c:v>1.25</c:v>
                </c:pt>
                <c:pt idx="40">
                  <c:v>1.25</c:v>
                </c:pt>
                <c:pt idx="41">
                  <c:v>1.25</c:v>
                </c:pt>
                <c:pt idx="42">
                  <c:v>1.25</c:v>
                </c:pt>
                <c:pt idx="43">
                  <c:v>1.25</c:v>
                </c:pt>
                <c:pt idx="44">
                  <c:v>1.25</c:v>
                </c:pt>
                <c:pt idx="45">
                  <c:v>1.25</c:v>
                </c:pt>
                <c:pt idx="46">
                  <c:v>1.25</c:v>
                </c:pt>
                <c:pt idx="47">
                  <c:v>1.25</c:v>
                </c:pt>
                <c:pt idx="48">
                  <c:v>1.25</c:v>
                </c:pt>
                <c:pt idx="49">
                  <c:v>1.25</c:v>
                </c:pt>
                <c:pt idx="50">
                  <c:v>1.25</c:v>
                </c:pt>
                <c:pt idx="51">
                  <c:v>1.25</c:v>
                </c:pt>
                <c:pt idx="52">
                  <c:v>1.25</c:v>
                </c:pt>
                <c:pt idx="53">
                  <c:v>1.25</c:v>
                </c:pt>
                <c:pt idx="54">
                  <c:v>1.25</c:v>
                </c:pt>
                <c:pt idx="55">
                  <c:v>1.25</c:v>
                </c:pt>
                <c:pt idx="56">
                  <c:v>1.25</c:v>
                </c:pt>
                <c:pt idx="57">
                  <c:v>1.25</c:v>
                </c:pt>
                <c:pt idx="58">
                  <c:v>1.25</c:v>
                </c:pt>
                <c:pt idx="59">
                  <c:v>1.25</c:v>
                </c:pt>
                <c:pt idx="60">
                  <c:v>1.25</c:v>
                </c:pt>
                <c:pt idx="61">
                  <c:v>1.25</c:v>
                </c:pt>
                <c:pt idx="62">
                  <c:v>1.25</c:v>
                </c:pt>
                <c:pt idx="63">
                  <c:v>1.25</c:v>
                </c:pt>
                <c:pt idx="64">
                  <c:v>1.25</c:v>
                </c:pt>
                <c:pt idx="65">
                  <c:v>1.25</c:v>
                </c:pt>
                <c:pt idx="66">
                  <c:v>1.25</c:v>
                </c:pt>
                <c:pt idx="67">
                  <c:v>1.25</c:v>
                </c:pt>
                <c:pt idx="68">
                  <c:v>1.25</c:v>
                </c:pt>
                <c:pt idx="69">
                  <c:v>1.25</c:v>
                </c:pt>
                <c:pt idx="70">
                  <c:v>1.25</c:v>
                </c:pt>
                <c:pt idx="71">
                  <c:v>1.25</c:v>
                </c:pt>
                <c:pt idx="72">
                  <c:v>1.25</c:v>
                </c:pt>
                <c:pt idx="73">
                  <c:v>1.25</c:v>
                </c:pt>
                <c:pt idx="74">
                  <c:v>1.25</c:v>
                </c:pt>
                <c:pt idx="75">
                  <c:v>1.25</c:v>
                </c:pt>
                <c:pt idx="76">
                  <c:v>1.25</c:v>
                </c:pt>
                <c:pt idx="77">
                  <c:v>1.25</c:v>
                </c:pt>
                <c:pt idx="78">
                  <c:v>1.25</c:v>
                </c:pt>
                <c:pt idx="79">
                  <c:v>1.25</c:v>
                </c:pt>
                <c:pt idx="80">
                  <c:v>1.25</c:v>
                </c:pt>
                <c:pt idx="81">
                  <c:v>1.25</c:v>
                </c:pt>
                <c:pt idx="82">
                  <c:v>1.25</c:v>
                </c:pt>
                <c:pt idx="83">
                  <c:v>1.25</c:v>
                </c:pt>
                <c:pt idx="84">
                  <c:v>1.25</c:v>
                </c:pt>
                <c:pt idx="85">
                  <c:v>1.25</c:v>
                </c:pt>
                <c:pt idx="86">
                  <c:v>1.25</c:v>
                </c:pt>
                <c:pt idx="87">
                  <c:v>1.25</c:v>
                </c:pt>
                <c:pt idx="88">
                  <c:v>1.25</c:v>
                </c:pt>
                <c:pt idx="89">
                  <c:v>1.25</c:v>
                </c:pt>
                <c:pt idx="90">
                  <c:v>1.25</c:v>
                </c:pt>
                <c:pt idx="91">
                  <c:v>1.25</c:v>
                </c:pt>
                <c:pt idx="92">
                  <c:v>1.25</c:v>
                </c:pt>
                <c:pt idx="93">
                  <c:v>1.25</c:v>
                </c:pt>
                <c:pt idx="94">
                  <c:v>1.25</c:v>
                </c:pt>
                <c:pt idx="95">
                  <c:v>1.25</c:v>
                </c:pt>
                <c:pt idx="96">
                  <c:v>1.25</c:v>
                </c:pt>
                <c:pt idx="97">
                  <c:v>1.25</c:v>
                </c:pt>
                <c:pt idx="98">
                  <c:v>1.25</c:v>
                </c:pt>
                <c:pt idx="99">
                  <c:v>1.25</c:v>
                </c:pt>
                <c:pt idx="100">
                  <c:v>1.25</c:v>
                </c:pt>
                <c:pt idx="101">
                  <c:v>1.25</c:v>
                </c:pt>
                <c:pt idx="102">
                  <c:v>1.25</c:v>
                </c:pt>
                <c:pt idx="103">
                  <c:v>1.25</c:v>
                </c:pt>
                <c:pt idx="104">
                  <c:v>1.25</c:v>
                </c:pt>
                <c:pt idx="105">
                  <c:v>1.25</c:v>
                </c:pt>
                <c:pt idx="106">
                  <c:v>1.25</c:v>
                </c:pt>
                <c:pt idx="107">
                  <c:v>1.25</c:v>
                </c:pt>
                <c:pt idx="108">
                  <c:v>1.25</c:v>
                </c:pt>
                <c:pt idx="109">
                  <c:v>1.25</c:v>
                </c:pt>
                <c:pt idx="110">
                  <c:v>1.25</c:v>
                </c:pt>
                <c:pt idx="111">
                  <c:v>1.25</c:v>
                </c:pt>
                <c:pt idx="112">
                  <c:v>1.25</c:v>
                </c:pt>
                <c:pt idx="113">
                  <c:v>1.25</c:v>
                </c:pt>
                <c:pt idx="114">
                  <c:v>1.25</c:v>
                </c:pt>
                <c:pt idx="115">
                  <c:v>1.25</c:v>
                </c:pt>
                <c:pt idx="116">
                  <c:v>1.25</c:v>
                </c:pt>
                <c:pt idx="117">
                  <c:v>1.25</c:v>
                </c:pt>
                <c:pt idx="118">
                  <c:v>1.25</c:v>
                </c:pt>
                <c:pt idx="119">
                  <c:v>1.25</c:v>
                </c:pt>
                <c:pt idx="120">
                  <c:v>1.25</c:v>
                </c:pt>
                <c:pt idx="121">
                  <c:v>1.25</c:v>
                </c:pt>
                <c:pt idx="122">
                  <c:v>1.25</c:v>
                </c:pt>
                <c:pt idx="123">
                  <c:v>1.25</c:v>
                </c:pt>
                <c:pt idx="124">
                  <c:v>1.25</c:v>
                </c:pt>
                <c:pt idx="125">
                  <c:v>1.25</c:v>
                </c:pt>
                <c:pt idx="126">
                  <c:v>1.25</c:v>
                </c:pt>
                <c:pt idx="127">
                  <c:v>1.25</c:v>
                </c:pt>
                <c:pt idx="128">
                  <c:v>1.25</c:v>
                </c:pt>
                <c:pt idx="129">
                  <c:v>1.25</c:v>
                </c:pt>
                <c:pt idx="130">
                  <c:v>1.25</c:v>
                </c:pt>
                <c:pt idx="131">
                  <c:v>1.25</c:v>
                </c:pt>
                <c:pt idx="132">
                  <c:v>1.25</c:v>
                </c:pt>
                <c:pt idx="133">
                  <c:v>1.25</c:v>
                </c:pt>
                <c:pt idx="134">
                  <c:v>1.25</c:v>
                </c:pt>
                <c:pt idx="135">
                  <c:v>1.25</c:v>
                </c:pt>
                <c:pt idx="136">
                  <c:v>1.25</c:v>
                </c:pt>
                <c:pt idx="137">
                  <c:v>1.25</c:v>
                </c:pt>
                <c:pt idx="138">
                  <c:v>1.25</c:v>
                </c:pt>
                <c:pt idx="139">
                  <c:v>1.25</c:v>
                </c:pt>
                <c:pt idx="140">
                  <c:v>1.25</c:v>
                </c:pt>
                <c:pt idx="141">
                  <c:v>1.25</c:v>
                </c:pt>
                <c:pt idx="142">
                  <c:v>1.25</c:v>
                </c:pt>
                <c:pt idx="143">
                  <c:v>1.25</c:v>
                </c:pt>
                <c:pt idx="144">
                  <c:v>1.25</c:v>
                </c:pt>
                <c:pt idx="145">
                  <c:v>1.25</c:v>
                </c:pt>
                <c:pt idx="146">
                  <c:v>1.25</c:v>
                </c:pt>
                <c:pt idx="147">
                  <c:v>1.25</c:v>
                </c:pt>
                <c:pt idx="148">
                  <c:v>1.25</c:v>
                </c:pt>
                <c:pt idx="149">
                  <c:v>1.25</c:v>
                </c:pt>
                <c:pt idx="150">
                  <c:v>1.25</c:v>
                </c:pt>
                <c:pt idx="151">
                  <c:v>1.25</c:v>
                </c:pt>
                <c:pt idx="152">
                  <c:v>1.25</c:v>
                </c:pt>
                <c:pt idx="153">
                  <c:v>1.25</c:v>
                </c:pt>
                <c:pt idx="154">
                  <c:v>1.25</c:v>
                </c:pt>
                <c:pt idx="155">
                  <c:v>1.25</c:v>
                </c:pt>
                <c:pt idx="156">
                  <c:v>1.25</c:v>
                </c:pt>
                <c:pt idx="157">
                  <c:v>1.25</c:v>
                </c:pt>
                <c:pt idx="158">
                  <c:v>1.25</c:v>
                </c:pt>
                <c:pt idx="159">
                  <c:v>1.25</c:v>
                </c:pt>
                <c:pt idx="160">
                  <c:v>1.25</c:v>
                </c:pt>
                <c:pt idx="161">
                  <c:v>1.25</c:v>
                </c:pt>
                <c:pt idx="162">
                  <c:v>1.25</c:v>
                </c:pt>
                <c:pt idx="163">
                  <c:v>1.25</c:v>
                </c:pt>
                <c:pt idx="164">
                  <c:v>1.25</c:v>
                </c:pt>
                <c:pt idx="165">
                  <c:v>1.25</c:v>
                </c:pt>
                <c:pt idx="166">
                  <c:v>1.25</c:v>
                </c:pt>
                <c:pt idx="167">
                  <c:v>1.25</c:v>
                </c:pt>
                <c:pt idx="168">
                  <c:v>1.25</c:v>
                </c:pt>
                <c:pt idx="169">
                  <c:v>1.25</c:v>
                </c:pt>
                <c:pt idx="170">
                  <c:v>1.25</c:v>
                </c:pt>
                <c:pt idx="171">
                  <c:v>1.25</c:v>
                </c:pt>
                <c:pt idx="172">
                  <c:v>1.25</c:v>
                </c:pt>
                <c:pt idx="173">
                  <c:v>1.25</c:v>
                </c:pt>
                <c:pt idx="174">
                  <c:v>1.25</c:v>
                </c:pt>
                <c:pt idx="175">
                  <c:v>1.25</c:v>
                </c:pt>
                <c:pt idx="176">
                  <c:v>1.25</c:v>
                </c:pt>
                <c:pt idx="177">
                  <c:v>1.25</c:v>
                </c:pt>
                <c:pt idx="178">
                  <c:v>1.25</c:v>
                </c:pt>
                <c:pt idx="179">
                  <c:v>1.25</c:v>
                </c:pt>
                <c:pt idx="180">
                  <c:v>1.25</c:v>
                </c:pt>
                <c:pt idx="181">
                  <c:v>1.25</c:v>
                </c:pt>
                <c:pt idx="182">
                  <c:v>1.25</c:v>
                </c:pt>
                <c:pt idx="183">
                  <c:v>1.25</c:v>
                </c:pt>
                <c:pt idx="184">
                  <c:v>1.25</c:v>
                </c:pt>
                <c:pt idx="185">
                  <c:v>1.25</c:v>
                </c:pt>
                <c:pt idx="186">
                  <c:v>1.25</c:v>
                </c:pt>
                <c:pt idx="187">
                  <c:v>1.25</c:v>
                </c:pt>
                <c:pt idx="188">
                  <c:v>1.25</c:v>
                </c:pt>
                <c:pt idx="189">
                  <c:v>1.25</c:v>
                </c:pt>
                <c:pt idx="190">
                  <c:v>1.25</c:v>
                </c:pt>
                <c:pt idx="191">
                  <c:v>1.25</c:v>
                </c:pt>
                <c:pt idx="192">
                  <c:v>1.25</c:v>
                </c:pt>
                <c:pt idx="193">
                  <c:v>1.25</c:v>
                </c:pt>
                <c:pt idx="194">
                  <c:v>1.25</c:v>
                </c:pt>
                <c:pt idx="195">
                  <c:v>1.25</c:v>
                </c:pt>
                <c:pt idx="196">
                  <c:v>1.25</c:v>
                </c:pt>
                <c:pt idx="197">
                  <c:v>1.25</c:v>
                </c:pt>
                <c:pt idx="198">
                  <c:v>1.25</c:v>
                </c:pt>
                <c:pt idx="199">
                  <c:v>1.25</c:v>
                </c:pt>
                <c:pt idx="200">
                  <c:v>1.25</c:v>
                </c:pt>
                <c:pt idx="201">
                  <c:v>1.25</c:v>
                </c:pt>
                <c:pt idx="202">
                  <c:v>1.25</c:v>
                </c:pt>
                <c:pt idx="203">
                  <c:v>1.25</c:v>
                </c:pt>
                <c:pt idx="204">
                  <c:v>1.25</c:v>
                </c:pt>
                <c:pt idx="205">
                  <c:v>1.25</c:v>
                </c:pt>
                <c:pt idx="206">
                  <c:v>1.25</c:v>
                </c:pt>
                <c:pt idx="207">
                  <c:v>1.25</c:v>
                </c:pt>
                <c:pt idx="208">
                  <c:v>1.25</c:v>
                </c:pt>
                <c:pt idx="209">
                  <c:v>1.25</c:v>
                </c:pt>
                <c:pt idx="210">
                  <c:v>1.25</c:v>
                </c:pt>
                <c:pt idx="211">
                  <c:v>1.25</c:v>
                </c:pt>
                <c:pt idx="212">
                  <c:v>1.25</c:v>
                </c:pt>
                <c:pt idx="213">
                  <c:v>1.25</c:v>
                </c:pt>
                <c:pt idx="214">
                  <c:v>1.25</c:v>
                </c:pt>
                <c:pt idx="215">
                  <c:v>1.25</c:v>
                </c:pt>
                <c:pt idx="216">
                  <c:v>1.25</c:v>
                </c:pt>
                <c:pt idx="217">
                  <c:v>1.25</c:v>
                </c:pt>
                <c:pt idx="218">
                  <c:v>1.25</c:v>
                </c:pt>
                <c:pt idx="219">
                  <c:v>1.25</c:v>
                </c:pt>
                <c:pt idx="220">
                  <c:v>1.25</c:v>
                </c:pt>
                <c:pt idx="221">
                  <c:v>1.25</c:v>
                </c:pt>
                <c:pt idx="222">
                  <c:v>1.25</c:v>
                </c:pt>
                <c:pt idx="223">
                  <c:v>1.25</c:v>
                </c:pt>
                <c:pt idx="224">
                  <c:v>1.25</c:v>
                </c:pt>
                <c:pt idx="225">
                  <c:v>1.25</c:v>
                </c:pt>
                <c:pt idx="226">
                  <c:v>1.25</c:v>
                </c:pt>
                <c:pt idx="227">
                  <c:v>1.25</c:v>
                </c:pt>
                <c:pt idx="228">
                  <c:v>1.25</c:v>
                </c:pt>
                <c:pt idx="229">
                  <c:v>1.25</c:v>
                </c:pt>
                <c:pt idx="230">
                  <c:v>1.25</c:v>
                </c:pt>
                <c:pt idx="231">
                  <c:v>1.25</c:v>
                </c:pt>
                <c:pt idx="232">
                  <c:v>1.25</c:v>
                </c:pt>
                <c:pt idx="233">
                  <c:v>1.25</c:v>
                </c:pt>
                <c:pt idx="234">
                  <c:v>1.25</c:v>
                </c:pt>
                <c:pt idx="235">
                  <c:v>1.25</c:v>
                </c:pt>
                <c:pt idx="236">
                  <c:v>1.25</c:v>
                </c:pt>
                <c:pt idx="237">
                  <c:v>1.25</c:v>
                </c:pt>
                <c:pt idx="238">
                  <c:v>1.25</c:v>
                </c:pt>
                <c:pt idx="239">
                  <c:v>1.25</c:v>
                </c:pt>
                <c:pt idx="240">
                  <c:v>1.25</c:v>
                </c:pt>
              </c:numCache>
            </c:numRef>
          </c:val>
        </c:ser>
        <c:marker val="1"/>
        <c:axId val="103430784"/>
        <c:axId val="103436672"/>
      </c:lineChart>
      <c:catAx>
        <c:axId val="103430784"/>
        <c:scaling>
          <c:orientation val="minMax"/>
        </c:scaling>
        <c:axPos val="b"/>
        <c:numFmt formatCode="yyyy" sourceLinked="0"/>
        <c:majorTickMark val="cross"/>
        <c:tickLblPos val="low"/>
        <c:spPr>
          <a:ln w="19050">
            <a:solidFill>
              <a:schemeClr val="tx1"/>
            </a:solidFill>
            <a:round/>
          </a:ln>
        </c:spPr>
        <c:txPr>
          <a:bodyPr/>
          <a:lstStyle/>
          <a:p>
            <a:pPr>
              <a:defRPr sz="1050"/>
            </a:pPr>
            <a:endParaRPr lang="ja-JP"/>
          </a:p>
        </c:txPr>
        <c:crossAx val="103436672"/>
        <c:crosses val="autoZero"/>
        <c:auto val="1"/>
        <c:lblAlgn val="ctr"/>
        <c:lblOffset val="100"/>
        <c:tickLblSkip val="48"/>
        <c:tickMarkSkip val="12"/>
      </c:catAx>
      <c:valAx>
        <c:axId val="103436672"/>
        <c:scaling>
          <c:orientation val="minMax"/>
        </c:scaling>
        <c:axPos val="l"/>
        <c:majorGridlines/>
        <c:numFmt formatCode="0.0" sourceLinked="0"/>
        <c:majorTickMark val="in"/>
        <c:tickLblPos val="nextTo"/>
        <c:spPr>
          <a:ln w="0">
            <a:noFill/>
            <a:prstDash val="sysDot"/>
          </a:ln>
        </c:spPr>
        <c:txPr>
          <a:bodyPr/>
          <a:lstStyle/>
          <a:p>
            <a:pPr>
              <a:defRPr sz="1050" b="0"/>
            </a:pPr>
            <a:endParaRPr lang="ja-JP"/>
          </a:p>
        </c:txPr>
        <c:crossAx val="103430784"/>
        <c:crosses val="autoZero"/>
        <c:crossBetween val="midCat"/>
      </c:valAx>
    </c:plotArea>
    <c:legend>
      <c:legendPos val="r"/>
      <c:layout>
        <c:manualLayout>
          <c:xMode val="edge"/>
          <c:yMode val="edge"/>
          <c:x val="0.63131639431258335"/>
          <c:y val="0.14793203339327582"/>
          <c:w val="0.290795150158281"/>
          <c:h val="0.19948205568026325"/>
        </c:manualLayout>
      </c:layout>
      <c:spPr>
        <a:solidFill>
          <a:schemeClr val="bg1"/>
        </a:solidFill>
        <a:ln>
          <a:solidFill>
            <a:srgbClr val="000000"/>
          </a:solidFill>
        </a:ln>
      </c:spPr>
      <c:txPr>
        <a:bodyPr/>
        <a:lstStyle/>
        <a:p>
          <a:pPr>
            <a:defRPr b="1"/>
          </a:pPr>
          <a:endParaRPr lang="ja-JP"/>
        </a:p>
      </c:txPr>
    </c:legend>
    <c:plotVisOnly val="1"/>
    <c:dispBlanksAs val="gap"/>
  </c:chart>
  <c:spPr>
    <a:noFill/>
    <a:ln w="3175">
      <a:noFill/>
    </a:ln>
  </c:spPr>
  <c:txPr>
    <a:bodyPr/>
    <a:lstStyle/>
    <a:p>
      <a:pPr>
        <a:defRPr sz="1100">
          <a:latin typeface="Meiryo UI" pitchFamily="50" charset="-128"/>
          <a:ea typeface="Meiryo UI" pitchFamily="50" charset="-128"/>
        </a:defRPr>
      </a:pPr>
      <a:endParaRPr lang="ja-JP"/>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0.11383</cdr:x>
      <cdr:y>0.06696</cdr:y>
    </cdr:to>
    <cdr:sp macro="" textlink="">
      <cdr:nvSpPr>
        <cdr:cNvPr id="2" name="Text Box 11"/>
        <cdr:cNvSpPr txBox="1">
          <a:spLocks xmlns:a="http://schemas.openxmlformats.org/drawingml/2006/main" noChangeArrowheads="1"/>
        </cdr:cNvSpPr>
      </cdr:nvSpPr>
      <cdr:spPr bwMode="auto">
        <a:xfrm xmlns:a="http://schemas.openxmlformats.org/drawingml/2006/main">
          <a:off x="0" y="0"/>
          <a:ext cx="439939" cy="18269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18288" rIns="0" bIns="0" anchor="ctr" upright="1">
          <a:no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ja-JP" altLang="en-US" sz="1100" b="0" i="0" u="none" strike="noStrike" baseline="0" dirty="0">
              <a:solidFill>
                <a:srgbClr val="000000"/>
              </a:solidFill>
              <a:latin typeface="ＭＳ Ｐゴシック"/>
              <a:ea typeface="ＭＳ Ｐゴシック"/>
            </a:rPr>
            <a:t>（％）</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0.11383</cdr:x>
      <cdr:y>0.06696</cdr:y>
    </cdr:to>
    <cdr:sp macro="" textlink="">
      <cdr:nvSpPr>
        <cdr:cNvPr id="2" name="Text Box 11"/>
        <cdr:cNvSpPr txBox="1">
          <a:spLocks xmlns:a="http://schemas.openxmlformats.org/drawingml/2006/main" noChangeArrowheads="1"/>
        </cdr:cNvSpPr>
      </cdr:nvSpPr>
      <cdr:spPr bwMode="auto">
        <a:xfrm xmlns:a="http://schemas.openxmlformats.org/drawingml/2006/main">
          <a:off x="0" y="0"/>
          <a:ext cx="439939" cy="18269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18288" rIns="0" bIns="0" anchor="ctr" upright="1">
          <a:no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ja-JP" altLang="en-US" sz="1100" b="0" i="0" u="none" strike="noStrike" baseline="0">
              <a:solidFill>
                <a:srgbClr val="000000"/>
              </a:solidFill>
              <a:latin typeface="ＭＳ Ｐゴシック"/>
              <a:ea typeface="ＭＳ Ｐゴシック"/>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0.11383</cdr:x>
      <cdr:y>0.06696</cdr:y>
    </cdr:to>
    <cdr:sp macro="" textlink="">
      <cdr:nvSpPr>
        <cdr:cNvPr id="2" name="Text Box 11"/>
        <cdr:cNvSpPr txBox="1">
          <a:spLocks xmlns:a="http://schemas.openxmlformats.org/drawingml/2006/main" noChangeArrowheads="1"/>
        </cdr:cNvSpPr>
      </cdr:nvSpPr>
      <cdr:spPr bwMode="auto">
        <a:xfrm xmlns:a="http://schemas.openxmlformats.org/drawingml/2006/main">
          <a:off x="0" y="0"/>
          <a:ext cx="439939" cy="18269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18288" rIns="0" bIns="0" anchor="ctr" upright="1">
          <a:no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ja-JP" altLang="en-US" sz="1100" b="0" i="0" u="none" strike="noStrike" baseline="0">
              <a:solidFill>
                <a:srgbClr val="000000"/>
              </a:solidFill>
              <a:latin typeface="ＭＳ Ｐゴシック"/>
              <a:ea typeface="ＭＳ Ｐゴシック"/>
            </a:rPr>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A2572D-4C52-4CBC-B210-3F5D3864EFEF}" type="datetimeFigureOut">
              <a:rPr kumimoji="1" lang="ja-JP" altLang="en-US" smtClean="0"/>
              <a:pPr/>
              <a:t>2021/9/15</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1DB5EA-1E22-4015-A9AA-7A03DC1E278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A32855-7BAE-46D9-B29F-49E1BC701291}" type="datetimeFigureOut">
              <a:rPr kumimoji="1" lang="ja-JP" altLang="en-US" smtClean="0"/>
              <a:pPr/>
              <a:t>2021/9/15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EC806-C58C-4FA3-AD9C-EEF1BCA2A3F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0</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1</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2</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4</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5</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6</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7</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30FEC806-C58C-4FA3-AD9C-EEF1BCA2A3F8}"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9158AB1-80C9-41F4-BDB3-A95C907E94AD}" type="datetime1">
              <a:rPr kumimoji="1" lang="ja-JP" altLang="en-US" smtClean="0"/>
              <a:pPr/>
              <a:t>2021/9/15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42EE85-9696-4801-8CAC-3EA19CA1575D}" type="datetime1">
              <a:rPr kumimoji="1" lang="ja-JP" altLang="en-US" smtClean="0"/>
              <a:pPr/>
              <a:t>2021/9/15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6D21D20-048C-4501-A8C0-367619297AAB}" type="datetime1">
              <a:rPr kumimoji="1" lang="ja-JP" altLang="en-US" smtClean="0"/>
              <a:pPr/>
              <a:t>2021/9/15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12A9C7B-E62D-4C08-A445-6ECB1C22FE83}" type="datetime1">
              <a:rPr kumimoji="1" lang="ja-JP" altLang="en-US" smtClean="0"/>
              <a:pPr/>
              <a:t>2021/9/15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691ACE3-E177-4A13-A7C1-41EE9417ABE9}" type="datetime1">
              <a:rPr kumimoji="1" lang="ja-JP" altLang="en-US" smtClean="0"/>
              <a:pPr/>
              <a:t>2021/9/15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AC32612-10E5-4487-929D-5B7DAE12C7AB}" type="datetime1">
              <a:rPr kumimoji="1" lang="ja-JP" altLang="en-US" smtClean="0"/>
              <a:pPr/>
              <a:t>2021/9/15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0956693-558C-47FE-8C29-AF895C8153CF}" type="datetime1">
              <a:rPr kumimoji="1" lang="ja-JP" altLang="en-US" smtClean="0"/>
              <a:pPr/>
              <a:t>2021/9/15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257745B-A308-4BD9-B804-A377ED18381F}" type="datetime1">
              <a:rPr kumimoji="1" lang="ja-JP" altLang="en-US" smtClean="0"/>
              <a:pPr/>
              <a:t>2021/9/15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4ECEFDD-EDF8-4046-A2D5-E781014D6F3E}" type="datetime1">
              <a:rPr kumimoji="1" lang="ja-JP" altLang="en-US" smtClean="0"/>
              <a:pPr/>
              <a:t>2021/9/15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247C173-6402-4DE0-9702-E22D774138AA}" type="datetime1">
              <a:rPr kumimoji="1" lang="ja-JP" altLang="en-US" smtClean="0"/>
              <a:pPr/>
              <a:t>2021/9/15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68F0B3B-A0AD-45C1-8DBA-461601FFC948}" type="datetime1">
              <a:rPr kumimoji="1" lang="ja-JP" altLang="en-US" smtClean="0"/>
              <a:pPr/>
              <a:t>2021/9/15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22AF6-38A3-4AFE-809B-45433CC14929}" type="datetime1">
              <a:rPr kumimoji="1" lang="ja-JP" altLang="en-US" smtClean="0"/>
              <a:pPr/>
              <a:t>2021/9/15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8" name="スライド番号プレースホルダ 4"/>
          <p:cNvSpPr>
            <a:spLocks noGrp="1"/>
          </p:cNvSpPr>
          <p:nvPr userDrawn="1">
            <p:ph type="sldNum" sz="quarter" idx="4"/>
          </p:nvPr>
        </p:nvSpPr>
        <p:spPr>
          <a:xfrm>
            <a:off x="8604448" y="6105041"/>
            <a:ext cx="576064" cy="564319"/>
          </a:xfrm>
          <a:prstGeom prst="ellipse">
            <a:avLst/>
          </a:prstGeom>
          <a:solidFill>
            <a:srgbClr val="00B050"/>
          </a:solidFill>
        </p:spPr>
        <p:txBody>
          <a:bodyPr anchor="ctr"/>
          <a:lstStyle>
            <a:lvl1pPr algn="ctr">
              <a:defRPr sz="1600">
                <a:latin typeface="Meiryo UI" pitchFamily="50" charset="-128"/>
                <a:ea typeface="Meiryo UI" pitchFamily="50" charset="-128"/>
              </a:defRPr>
            </a:lvl1pPr>
          </a:lstStyle>
          <a:p>
            <a:fld id="{A7FC835C-BC8E-47D6-B6A7-51A5A71629FB}" type="slidenum">
              <a:rPr lang="ja-JP" altLang="en-US" smtClean="0"/>
              <a:pPr/>
              <a:t>&lt;#&gt;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eiryo UI" pitchFamily="50" charset="-128"/>
          <a:ea typeface="Meiryo UI"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eiryo UI" pitchFamily="50" charset="-128"/>
          <a:ea typeface="Meiryo UI"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eiryo UI" pitchFamily="50" charset="-128"/>
          <a:ea typeface="Meiryo UI"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eiryo UI" pitchFamily="50" charset="-128"/>
          <a:ea typeface="Meiryo UI"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319015"/>
            <a:ext cx="7772400" cy="1470025"/>
          </a:xfrm>
        </p:spPr>
        <p:txBody>
          <a:bodyPr>
            <a:normAutofit/>
          </a:bodyPr>
          <a:lstStyle/>
          <a:p>
            <a:r>
              <a:rPr kumimoji="1" lang="ja-JP" altLang="en-US" sz="4000" b="1" dirty="0" smtClean="0"/>
              <a:t>拠出型企業年金保険</a:t>
            </a:r>
            <a:r>
              <a:rPr kumimoji="1" lang="en-US" altLang="ja-JP" sz="4000" b="1" dirty="0" smtClean="0"/>
              <a:t/>
            </a:r>
            <a:br>
              <a:rPr kumimoji="1" lang="en-US" altLang="ja-JP" sz="4000" b="1" dirty="0" smtClean="0"/>
            </a:br>
            <a:r>
              <a:rPr kumimoji="1" lang="ja-JP" altLang="en-US" sz="4000" b="1" dirty="0" smtClean="0"/>
              <a:t>予定利率見直しについて</a:t>
            </a:r>
            <a:endParaRPr kumimoji="1" lang="ja-JP" altLang="en-US" sz="4000" b="1" dirty="0"/>
          </a:p>
        </p:txBody>
      </p:sp>
      <p:sp>
        <p:nvSpPr>
          <p:cNvPr id="3" name="サブタイトル 2"/>
          <p:cNvSpPr>
            <a:spLocks noGrp="1"/>
          </p:cNvSpPr>
          <p:nvPr>
            <p:ph type="subTitle" idx="1"/>
          </p:nvPr>
        </p:nvSpPr>
        <p:spPr>
          <a:xfrm>
            <a:off x="1371600" y="4916760"/>
            <a:ext cx="6400800" cy="1104528"/>
          </a:xfrm>
        </p:spPr>
        <p:txBody>
          <a:bodyPr>
            <a:normAutofit/>
          </a:bodyPr>
          <a:lstStyle/>
          <a:p>
            <a:r>
              <a:rPr kumimoji="1" lang="ja-JP" altLang="en-US" b="1" dirty="0" smtClean="0">
                <a:solidFill>
                  <a:schemeClr val="tx1"/>
                </a:solidFill>
              </a:rPr>
              <a:t>２０２１年 </a:t>
            </a:r>
            <a:r>
              <a:rPr lang="en-US" altLang="ja-JP" b="1" dirty="0" smtClean="0">
                <a:solidFill>
                  <a:schemeClr val="tx1"/>
                </a:solidFill>
              </a:rPr>
              <a:t>9</a:t>
            </a:r>
            <a:r>
              <a:rPr kumimoji="1" lang="ja-JP" altLang="en-US" b="1" dirty="0" smtClean="0">
                <a:solidFill>
                  <a:schemeClr val="tx1"/>
                </a:solidFill>
              </a:rPr>
              <a:t>月</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大樹生命保険株式会社</a:t>
            </a:r>
            <a:endParaRPr kumimoji="1" lang="ja-JP" altLang="en-US" b="1" dirty="0">
              <a:solidFill>
                <a:schemeClr val="tx1"/>
              </a:solidFill>
            </a:endParaRPr>
          </a:p>
        </p:txBody>
      </p:sp>
      <p:sp>
        <p:nvSpPr>
          <p:cNvPr id="5" name="正方形/長方形 4"/>
          <p:cNvSpPr/>
          <p:nvPr/>
        </p:nvSpPr>
        <p:spPr>
          <a:xfrm>
            <a:off x="179512" y="332656"/>
            <a:ext cx="3384376" cy="792088"/>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latin typeface="Meiryo UI" pitchFamily="50" charset="-128"/>
                <a:ea typeface="Meiryo UI" pitchFamily="50" charset="-128"/>
              </a:rPr>
              <a:t>ご契約者の皆さまへ</a:t>
            </a:r>
            <a:endParaRPr kumimoji="1" lang="ja-JP" altLang="en-US" sz="2800" b="1" dirty="0">
              <a:solidFill>
                <a:schemeClr val="tx1"/>
              </a:solidFill>
              <a:latin typeface="Meiryo UI" pitchFamily="50" charset="-128"/>
              <a:ea typeface="Meiryo UI"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smtClean="0">
                <a:solidFill>
                  <a:schemeClr val="bg1"/>
                </a:solidFill>
              </a:rPr>
              <a:t>Ⅴ</a:t>
            </a:r>
            <a:r>
              <a:rPr lang="ja-JP" altLang="en-US" sz="2000" b="1" dirty="0" err="1" smtClean="0">
                <a:solidFill>
                  <a:schemeClr val="bg1"/>
                </a:solidFill>
              </a:rPr>
              <a:t>．</a:t>
            </a:r>
            <a:r>
              <a:rPr lang="ja-JP" altLang="en-US" sz="2000" b="1" dirty="0" smtClean="0">
                <a:solidFill>
                  <a:schemeClr val="bg1"/>
                </a:solidFill>
              </a:rPr>
              <a:t>おわりに</a:t>
            </a:r>
            <a:endParaRPr kumimoji="1" lang="ja-JP" altLang="en-US" sz="2000" b="1" dirty="0">
              <a:solidFill>
                <a:schemeClr val="bg1"/>
              </a:solidFill>
            </a:endParaRPr>
          </a:p>
        </p:txBody>
      </p:sp>
      <p:sp>
        <p:nvSpPr>
          <p:cNvPr id="4" name="コンテンツ プレースホルダ 2"/>
          <p:cNvSpPr txBox="1">
            <a:spLocks/>
          </p:cNvSpPr>
          <p:nvPr/>
        </p:nvSpPr>
        <p:spPr>
          <a:xfrm>
            <a:off x="179512" y="476672"/>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6" name="コンテンツ プレースホルダ 2"/>
          <p:cNvSpPr txBox="1">
            <a:spLocks/>
          </p:cNvSpPr>
          <p:nvPr/>
        </p:nvSpPr>
        <p:spPr>
          <a:xfrm>
            <a:off x="230832" y="908720"/>
            <a:ext cx="8373616" cy="4536504"/>
          </a:xfrm>
          <a:prstGeom prst="rect">
            <a:avLst/>
          </a:prstGeom>
        </p:spPr>
        <p:txBody>
          <a:bodyPr vert="horz" lIns="91440" tIns="45720" rIns="91440" bIns="45720" rtlCol="0">
            <a:norm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○以上ご報告させていただきました、拠出型企業年金保険の予定利率の見直しは、現在</a:t>
            </a:r>
            <a:r>
              <a:rPr lang="en-US" altLang="ja-JP" dirty="0" smtClean="0">
                <a:latin typeface="Meiryo UI" pitchFamily="50" charset="-128"/>
                <a:ea typeface="Meiryo UI" pitchFamily="50" charset="-128"/>
              </a:rPr>
              <a:t/>
            </a:r>
            <a:br>
              <a:rPr lang="en-US" altLang="ja-JP" dirty="0" smtClean="0">
                <a:latin typeface="Meiryo UI" pitchFamily="50" charset="-128"/>
                <a:ea typeface="Meiryo UI" pitchFamily="50" charset="-128"/>
              </a:rPr>
            </a:br>
            <a:r>
              <a:rPr lang="en-US" altLang="ja-JP" dirty="0" smtClean="0">
                <a:latin typeface="Meiryo UI" pitchFamily="50" charset="-128"/>
                <a:ea typeface="Meiryo UI" pitchFamily="50" charset="-128"/>
              </a:rPr>
              <a:t> </a:t>
            </a:r>
            <a:r>
              <a:rPr lang="ja-JP" altLang="en-US" dirty="0" smtClean="0">
                <a:latin typeface="Meiryo UI" pitchFamily="50" charset="-128"/>
                <a:ea typeface="Meiryo UI" pitchFamily="50" charset="-128"/>
              </a:rPr>
              <a:t>の運用環境や今後の経済環境見通しを踏まえたうえで、ご加入の皆さまよりお預かりし</a:t>
            </a:r>
            <a:r>
              <a:rPr lang="en-US" altLang="ja-JP" dirty="0" smtClean="0">
                <a:latin typeface="Meiryo UI" pitchFamily="50" charset="-128"/>
                <a:ea typeface="Meiryo UI" pitchFamily="50" charset="-128"/>
              </a:rPr>
              <a:t/>
            </a:r>
            <a:br>
              <a:rPr lang="en-US" altLang="ja-JP" dirty="0" smtClean="0">
                <a:latin typeface="Meiryo UI" pitchFamily="50" charset="-128"/>
                <a:ea typeface="Meiryo UI" pitchFamily="50" charset="-128"/>
              </a:rPr>
            </a:br>
            <a:r>
              <a:rPr lang="en-US" altLang="ja-JP" dirty="0" smtClean="0">
                <a:latin typeface="Meiryo UI" pitchFamily="50" charset="-128"/>
                <a:ea typeface="Meiryo UI" pitchFamily="50" charset="-128"/>
              </a:rPr>
              <a:t> </a:t>
            </a:r>
            <a:r>
              <a:rPr lang="ja-JP" altLang="en-US" dirty="0" smtClean="0">
                <a:latin typeface="Meiryo UI" pitchFamily="50" charset="-128"/>
                <a:ea typeface="Meiryo UI" pitchFamily="50" charset="-128"/>
              </a:rPr>
              <a:t>ている大切な年金資産を中長期にわたって安定的に運用することを目的としております。</a:t>
            </a:r>
            <a:endParaRPr lang="en-US" altLang="ja-JP" dirty="0" smtClean="0">
              <a:latin typeface="Meiryo UI" pitchFamily="50" charset="-128"/>
              <a:ea typeface="Meiryo UI" pitchFamily="50" charset="-128"/>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263525" marR="0" lvl="0" indent="-263525"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○当社といたしましては、皆様から安心して年金資産を委託していただけるよう一層の健全性強化に努めてまいりますので、今回の見直しにつきまして、ご理解を賜りますよう改めてお願い申しあげます。</a:t>
            </a:r>
            <a:endParaRPr lang="en-US" altLang="ja-JP" dirty="0" smtClean="0">
              <a:latin typeface="Meiryo UI" pitchFamily="50" charset="-128"/>
              <a:ea typeface="Meiryo UI" pitchFamily="50" charset="-128"/>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　</a:t>
            </a:r>
            <a:endParaRPr lang="en-US" altLang="ja-JP" dirty="0" smtClean="0">
              <a:latin typeface="Meiryo UI" pitchFamily="50" charset="-128"/>
              <a:ea typeface="Meiryo UI" pitchFamily="50" charset="-128"/>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以上</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8"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smtClean="0">
                <a:solidFill>
                  <a:schemeClr val="bg1"/>
                </a:solidFill>
                <a:latin typeface="Meiryo UI" pitchFamily="50" charset="-128"/>
                <a:ea typeface="Meiryo UI" pitchFamily="50" charset="-128"/>
              </a:rPr>
              <a:t>9</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ja-JP" altLang="en-US" sz="2000" b="1" smtClean="0">
                <a:solidFill>
                  <a:schemeClr val="bg1"/>
                </a:solidFill>
              </a:rPr>
              <a:t>目次</a:t>
            </a:r>
            <a:endParaRPr kumimoji="1" lang="ja-JP" altLang="en-US" sz="2000" b="1" dirty="0">
              <a:solidFill>
                <a:schemeClr val="bg1"/>
              </a:solidFill>
            </a:endParaRPr>
          </a:p>
        </p:txBody>
      </p:sp>
      <p:sp>
        <p:nvSpPr>
          <p:cNvPr id="3" name="コンテンツ プレースホルダ 2"/>
          <p:cNvSpPr>
            <a:spLocks noGrp="1"/>
          </p:cNvSpPr>
          <p:nvPr>
            <p:ph idx="1"/>
          </p:nvPr>
        </p:nvSpPr>
        <p:spPr>
          <a:xfrm>
            <a:off x="323528" y="1484784"/>
            <a:ext cx="8640960" cy="3816424"/>
          </a:xfrm>
        </p:spPr>
        <p:txBody>
          <a:bodyPr>
            <a:normAutofit/>
          </a:bodyPr>
          <a:lstStyle/>
          <a:p>
            <a:pPr marL="179388" indent="-179388">
              <a:buNone/>
            </a:pPr>
            <a:r>
              <a:rPr lang="en-US" altLang="ja-JP" sz="2000" dirty="0" smtClean="0"/>
              <a:t>Ⅰ</a:t>
            </a:r>
            <a:r>
              <a:rPr lang="ja-JP" altLang="en-US" sz="2000" dirty="0" err="1" smtClean="0"/>
              <a:t>．</a:t>
            </a:r>
            <a:r>
              <a:rPr lang="ja-JP" altLang="en-US" sz="2000" dirty="0" smtClean="0"/>
              <a:t>はじめに</a:t>
            </a:r>
            <a:r>
              <a:rPr lang="en-US" altLang="ja-JP" sz="2000" dirty="0" smtClean="0"/>
              <a:t>						</a:t>
            </a:r>
            <a:r>
              <a:rPr lang="ja-JP" altLang="en-US" sz="2000" dirty="0" smtClean="0"/>
              <a:t>　　　　　Ｐ．　２</a:t>
            </a:r>
            <a:endParaRPr lang="en-US" altLang="ja-JP" sz="2000" dirty="0" smtClean="0"/>
          </a:p>
          <a:p>
            <a:pPr marL="179388" indent="-179388">
              <a:buNone/>
            </a:pPr>
            <a:endParaRPr lang="en-US" altLang="ja-JP" sz="2000" dirty="0" smtClean="0"/>
          </a:p>
          <a:p>
            <a:pPr marL="179388" indent="-179388">
              <a:buNone/>
            </a:pPr>
            <a:r>
              <a:rPr lang="en-US" altLang="ja-JP" sz="2000" dirty="0" smtClean="0"/>
              <a:t>Ⅱ</a:t>
            </a:r>
            <a:r>
              <a:rPr lang="ja-JP" altLang="en-US" sz="2000" dirty="0" err="1" smtClean="0"/>
              <a:t>．</a:t>
            </a:r>
            <a:r>
              <a:rPr lang="ja-JP" altLang="en-US" sz="2000" dirty="0" smtClean="0"/>
              <a:t>運用環境並びに拠出型企業年金保険の運用状況</a:t>
            </a:r>
            <a:r>
              <a:rPr lang="en-US" altLang="ja-JP" sz="2000" dirty="0" smtClean="0"/>
              <a:t>	 </a:t>
            </a:r>
            <a:r>
              <a:rPr lang="ja-JP" altLang="en-US" sz="2000" dirty="0" smtClean="0"/>
              <a:t>　　　　 Ｐ．　３</a:t>
            </a:r>
            <a:endParaRPr lang="en-US" altLang="ja-JP" sz="2000" dirty="0" smtClean="0"/>
          </a:p>
          <a:p>
            <a:pPr marL="179388" indent="-179388">
              <a:buNone/>
            </a:pPr>
            <a:endParaRPr lang="en-US" altLang="ja-JP" sz="2000" dirty="0" smtClean="0"/>
          </a:p>
          <a:p>
            <a:pPr marL="179388" indent="-179388">
              <a:buNone/>
            </a:pPr>
            <a:r>
              <a:rPr lang="en-US" altLang="ja-JP" sz="2000" dirty="0" smtClean="0"/>
              <a:t>Ⅲ</a:t>
            </a:r>
            <a:r>
              <a:rPr lang="ja-JP" altLang="en-US" sz="2000" dirty="0" err="1" smtClean="0"/>
              <a:t>．</a:t>
            </a:r>
            <a:r>
              <a:rPr lang="ja-JP" altLang="en-US" sz="2000" dirty="0" smtClean="0"/>
              <a:t>予定利率水準と見直し時期等</a:t>
            </a:r>
            <a:r>
              <a:rPr lang="en-US" altLang="ja-JP" sz="2000" dirty="0" smtClean="0"/>
              <a:t>				</a:t>
            </a:r>
            <a:r>
              <a:rPr lang="ja-JP" altLang="en-US" sz="2000" dirty="0" smtClean="0"/>
              <a:t>　　　　　Ｐ．　６</a:t>
            </a:r>
            <a:endParaRPr lang="en-US" altLang="ja-JP" sz="2000" dirty="0" smtClean="0"/>
          </a:p>
          <a:p>
            <a:pPr marL="179388" indent="-179388">
              <a:buNone/>
            </a:pPr>
            <a:endParaRPr lang="en-US" altLang="ja-JP" sz="2000" dirty="0" smtClean="0"/>
          </a:p>
          <a:p>
            <a:pPr marL="179388" indent="-179388">
              <a:buNone/>
            </a:pPr>
            <a:r>
              <a:rPr lang="en-US" altLang="ja-JP" sz="2000" dirty="0" smtClean="0"/>
              <a:t>Ⅳ</a:t>
            </a:r>
            <a:r>
              <a:rPr lang="ja-JP" altLang="en-US" sz="2000" dirty="0" err="1" smtClean="0"/>
              <a:t>．</a:t>
            </a:r>
            <a:r>
              <a:rPr lang="ja-JP" altLang="en-US" sz="2000" dirty="0" smtClean="0"/>
              <a:t>予定利率の引き下げの影響</a:t>
            </a:r>
            <a:r>
              <a:rPr lang="en-US" altLang="ja-JP" sz="2000" dirty="0" smtClean="0"/>
              <a:t>				</a:t>
            </a:r>
            <a:r>
              <a:rPr lang="ja-JP" altLang="en-US" sz="2000" dirty="0" smtClean="0"/>
              <a:t>　　　　　Ｐ．　８</a:t>
            </a:r>
            <a:endParaRPr lang="en-US" altLang="ja-JP" sz="2000" dirty="0" smtClean="0"/>
          </a:p>
          <a:p>
            <a:pPr marL="179388" indent="-179388">
              <a:buNone/>
            </a:pPr>
            <a:endParaRPr lang="en-US" altLang="ja-JP" sz="2000" dirty="0" smtClean="0"/>
          </a:p>
          <a:p>
            <a:pPr marL="179388" indent="-179388">
              <a:buNone/>
            </a:pPr>
            <a:r>
              <a:rPr lang="en-US" altLang="ja-JP" sz="2000" dirty="0" smtClean="0"/>
              <a:t>Ⅴ</a:t>
            </a:r>
            <a:r>
              <a:rPr lang="ja-JP" altLang="en-US" sz="2000" dirty="0" err="1" smtClean="0"/>
              <a:t>．</a:t>
            </a:r>
            <a:r>
              <a:rPr lang="ja-JP" altLang="en-US" sz="2000" dirty="0" smtClean="0"/>
              <a:t>おわりに</a:t>
            </a:r>
            <a:r>
              <a:rPr lang="en-US" altLang="ja-JP" sz="2000" dirty="0" smtClean="0"/>
              <a:t>						</a:t>
            </a:r>
            <a:r>
              <a:rPr lang="ja-JP" altLang="en-US" sz="2000" dirty="0" smtClean="0"/>
              <a:t>　　　　　Ｐ．　９</a:t>
            </a:r>
            <a:endParaRPr lang="en-US" altLang="ja-JP" sz="2000" dirty="0" smtClean="0"/>
          </a:p>
        </p:txBody>
      </p:sp>
      <p:sp>
        <p:nvSpPr>
          <p:cNvPr id="7"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dirty="0" smtClean="0">
                <a:solidFill>
                  <a:schemeClr val="bg1"/>
                </a:solidFill>
                <a:latin typeface="Meiryo UI" pitchFamily="50" charset="-128"/>
                <a:ea typeface="Meiryo UI" pitchFamily="50" charset="-128"/>
              </a:rPr>
              <a:t>1</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smtClean="0">
                <a:solidFill>
                  <a:schemeClr val="bg1"/>
                </a:solidFill>
              </a:rPr>
              <a:t>Ⅰ</a:t>
            </a:r>
            <a:r>
              <a:rPr lang="ja-JP" altLang="en-US" sz="2000" b="1" dirty="0" err="1" smtClean="0">
                <a:solidFill>
                  <a:schemeClr val="bg1"/>
                </a:solidFill>
              </a:rPr>
              <a:t>．</a:t>
            </a:r>
            <a:r>
              <a:rPr lang="ja-JP" altLang="en-US" sz="2000" b="1" dirty="0" smtClean="0">
                <a:solidFill>
                  <a:schemeClr val="bg1"/>
                </a:solidFill>
              </a:rPr>
              <a:t>はじめに</a:t>
            </a:r>
            <a:endParaRPr kumimoji="1" lang="ja-JP" altLang="en-US" sz="2000" b="1" dirty="0">
              <a:solidFill>
                <a:schemeClr val="bg1"/>
              </a:solidFill>
            </a:endParaRPr>
          </a:p>
        </p:txBody>
      </p:sp>
      <p:sp>
        <p:nvSpPr>
          <p:cNvPr id="3" name="コンテンツ プレースホルダ 2"/>
          <p:cNvSpPr>
            <a:spLocks noGrp="1"/>
          </p:cNvSpPr>
          <p:nvPr>
            <p:ph idx="1"/>
          </p:nvPr>
        </p:nvSpPr>
        <p:spPr>
          <a:xfrm>
            <a:off x="457200" y="836712"/>
            <a:ext cx="8229600" cy="5760640"/>
          </a:xfrm>
        </p:spPr>
        <p:txBody>
          <a:bodyPr>
            <a:normAutofit/>
          </a:bodyPr>
          <a:lstStyle/>
          <a:p>
            <a:pPr marL="179388" indent="-179388">
              <a:buNone/>
            </a:pPr>
            <a:r>
              <a:rPr kumimoji="1" lang="ja-JP" altLang="en-US" sz="1800" dirty="0" smtClean="0"/>
              <a:t>○ご契約いただいております拠出型企業年金保険につきましては、予定利率を２００２年９月１日より現行１．２５％を適用させていただいております。しかしながら、国内外の金利低下</a:t>
            </a:r>
            <a:r>
              <a:rPr lang="ja-JP" altLang="en-US" sz="1800" dirty="0" smtClean="0"/>
              <a:t>の</a:t>
            </a:r>
            <a:r>
              <a:rPr kumimoji="1" lang="ja-JP" altLang="en-US" sz="1800" dirty="0" smtClean="0"/>
              <a:t>長期化</a:t>
            </a:r>
            <a:r>
              <a:rPr lang="ja-JP" altLang="en-US" sz="1800" dirty="0" smtClean="0"/>
              <a:t>により当面厳しい運用環境が継続する見通しです</a:t>
            </a:r>
            <a:r>
              <a:rPr kumimoji="1" lang="ja-JP" altLang="en-US" sz="1800" dirty="0" smtClean="0"/>
              <a:t>。</a:t>
            </a:r>
            <a:endParaRPr kumimoji="1" lang="en-US" altLang="ja-JP" sz="1800" dirty="0" smtClean="0"/>
          </a:p>
          <a:p>
            <a:pPr>
              <a:buNone/>
            </a:pPr>
            <a:endParaRPr lang="en-US" altLang="ja-JP" sz="1800" dirty="0"/>
          </a:p>
          <a:p>
            <a:pPr marL="179388" indent="-179388">
              <a:buNone/>
            </a:pPr>
            <a:r>
              <a:rPr lang="ja-JP" altLang="en-US" sz="1800" dirty="0" smtClean="0"/>
              <a:t>○</a:t>
            </a:r>
            <a:r>
              <a:rPr kumimoji="1" lang="ja-JP" altLang="en-US" sz="1800" dirty="0" smtClean="0"/>
              <a:t>こうした環境下、当社といたしましては１．２５％の保証を維持すべく現在に至るまで最大限の努力を続け、拠出型企業年金保険の資産運用の改善に種々取り組んでまいりましたが、市場金利が現行の保証水準と著しくかい離する状況においては、毎年確実に１．２５％を保証し続けることは極めて困難になっております。</a:t>
            </a:r>
            <a:endParaRPr kumimoji="1" lang="en-US" altLang="ja-JP" sz="1800" dirty="0" smtClean="0"/>
          </a:p>
          <a:p>
            <a:pPr>
              <a:buNone/>
            </a:pPr>
            <a:endParaRPr lang="en-US" altLang="ja-JP" sz="1800" dirty="0"/>
          </a:p>
          <a:p>
            <a:pPr marL="179388" indent="-179388">
              <a:buNone/>
            </a:pPr>
            <a:r>
              <a:rPr lang="ja-JP" altLang="en-US" sz="1800" dirty="0" smtClean="0"/>
              <a:t>○</a:t>
            </a:r>
            <a:r>
              <a:rPr kumimoji="1" lang="ja-JP" altLang="en-US" sz="1800" dirty="0" smtClean="0"/>
              <a:t>このため、運用環境の変化に対する運用リスクへの抵抗力の向上を目的に、２０２２年</a:t>
            </a:r>
            <a:r>
              <a:rPr kumimoji="1" lang="en-US" altLang="ja-JP" sz="1800" dirty="0" smtClean="0"/>
              <a:t>7</a:t>
            </a:r>
            <a:r>
              <a:rPr kumimoji="1" lang="ja-JP" altLang="en-US" sz="1800" dirty="0" smtClean="0"/>
              <a:t>月１日以降、</a:t>
            </a:r>
            <a:r>
              <a:rPr lang="ja-JP" altLang="en-US" sz="1800" dirty="0" smtClean="0"/>
              <a:t>拠出型</a:t>
            </a:r>
            <a:r>
              <a:rPr kumimoji="1" lang="ja-JP" altLang="en-US" sz="1800" dirty="0" smtClean="0"/>
              <a:t>企業年金保険の予定利率を０．７５％へと見直しさせていただきたく存じます。今般の見直しは、</a:t>
            </a:r>
            <a:r>
              <a:rPr lang="ja-JP" altLang="en-US" sz="1800" dirty="0" smtClean="0"/>
              <a:t>拠出型企業年金保険の健全性・安全性を確保するための見直しであることを是非ともご理解賜りますようお願い申しあげます。</a:t>
            </a:r>
            <a:endParaRPr lang="en-US" altLang="ja-JP" sz="1800" dirty="0" smtClean="0"/>
          </a:p>
        </p:txBody>
      </p:sp>
      <p:sp>
        <p:nvSpPr>
          <p:cNvPr id="6"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rPr>
              <a:t>2</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グラフ 13"/>
          <p:cNvGraphicFramePr/>
          <p:nvPr/>
        </p:nvGraphicFramePr>
        <p:xfrm>
          <a:off x="4572000" y="3645024"/>
          <a:ext cx="3864883" cy="28083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p:nvPr/>
        </p:nvGraphicFramePr>
        <p:xfrm>
          <a:off x="467544" y="3645024"/>
          <a:ext cx="3862343" cy="2769007"/>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a:solidFill>
                  <a:schemeClr val="bg1"/>
                </a:solidFill>
              </a:rPr>
              <a:t>Ⅱ</a:t>
            </a:r>
            <a:r>
              <a:rPr lang="ja-JP" altLang="en-US" sz="2000" b="1" dirty="0" err="1" smtClean="0">
                <a:solidFill>
                  <a:schemeClr val="bg1"/>
                </a:solidFill>
              </a:rPr>
              <a:t>．</a:t>
            </a:r>
            <a:r>
              <a:rPr lang="ja-JP" altLang="en-US" sz="2000" b="1" dirty="0">
                <a:solidFill>
                  <a:schemeClr val="bg1"/>
                </a:solidFill>
              </a:rPr>
              <a:t>運用</a:t>
            </a:r>
            <a:r>
              <a:rPr lang="ja-JP" altLang="en-US" sz="2000" b="1" dirty="0" smtClean="0">
                <a:solidFill>
                  <a:schemeClr val="bg1"/>
                </a:solidFill>
              </a:rPr>
              <a:t>環境並びに拠出型企業年金保険の運用状況</a:t>
            </a:r>
            <a:endParaRPr kumimoji="1" lang="ja-JP" altLang="en-US" sz="2000" b="1" dirty="0">
              <a:solidFill>
                <a:schemeClr val="bg1"/>
              </a:solidFill>
            </a:endParaRPr>
          </a:p>
        </p:txBody>
      </p:sp>
      <p:sp>
        <p:nvSpPr>
          <p:cNvPr id="3" name="コンテンツ プレースホルダ 2"/>
          <p:cNvSpPr>
            <a:spLocks noGrp="1"/>
          </p:cNvSpPr>
          <p:nvPr>
            <p:ph idx="1"/>
          </p:nvPr>
        </p:nvSpPr>
        <p:spPr>
          <a:xfrm>
            <a:off x="179512" y="539968"/>
            <a:ext cx="8352928" cy="3177064"/>
          </a:xfrm>
        </p:spPr>
        <p:txBody>
          <a:bodyPr>
            <a:normAutofit/>
          </a:bodyPr>
          <a:lstStyle/>
          <a:p>
            <a:pPr>
              <a:buNone/>
            </a:pPr>
            <a:r>
              <a:rPr lang="ja-JP" altLang="en-US" sz="1800" dirty="0" smtClean="0"/>
              <a:t>１．運用環境について</a:t>
            </a:r>
            <a:endParaRPr lang="en-US" altLang="ja-JP" sz="1800" dirty="0" smtClean="0"/>
          </a:p>
          <a:p>
            <a:pPr marL="536575" indent="-536575">
              <a:buNone/>
            </a:pPr>
            <a:r>
              <a:rPr lang="ja-JP" altLang="en-US" sz="1800" dirty="0" smtClean="0"/>
              <a:t>　　○２００８年のリーマンショックとその後の金融危機を受けた世界的な経済成長率の低下や各国中央銀行による金融緩和政策を背景に、世界的な金利低下の流れが定着しました。そのなかで国内金利は、２０１６年に日本銀行がマイナス金利政策を導入し、また</a:t>
            </a:r>
            <a:r>
              <a:rPr lang="ja-JP" altLang="ja-JP" sz="1800" dirty="0" smtClean="0"/>
              <a:t>「長短金利操作付き量的・質的金融緩和」</a:t>
            </a:r>
            <a:r>
              <a:rPr lang="ja-JP" altLang="en-US" sz="1800" dirty="0" smtClean="0"/>
              <a:t>を採用したことにより、長期金利は０％前後の低位での推移が続き、低金利環境の継続が長期化しています。</a:t>
            </a:r>
            <a:endParaRPr lang="en-US" altLang="ja-JP" sz="1800" dirty="0" smtClean="0"/>
          </a:p>
          <a:p>
            <a:pPr>
              <a:spcBef>
                <a:spcPts val="0"/>
              </a:spcBef>
              <a:buNone/>
            </a:pPr>
            <a:endParaRPr lang="en-US" altLang="ja-JP" sz="1800" dirty="0"/>
          </a:p>
          <a:p>
            <a:pPr marL="536575" indent="-536575">
              <a:spcBef>
                <a:spcPts val="0"/>
              </a:spcBef>
              <a:buNone/>
            </a:pPr>
            <a:r>
              <a:rPr lang="ja-JP" altLang="en-US" sz="1800" dirty="0" smtClean="0"/>
              <a:t>　　○海外金利についても、米国の長期金利は低下傾向が継続しています。２０２０年には、新型コロナウイルス感染症の世界的な拡大の影響を受けてＦＲＢ（米連邦準備理事会）が積極的な金融緩和を進めており、低金利環境が継続しています。</a:t>
            </a:r>
            <a:endParaRPr lang="en-US" altLang="ja-JP" sz="1800" dirty="0" smtClean="0"/>
          </a:p>
        </p:txBody>
      </p:sp>
      <p:sp>
        <p:nvSpPr>
          <p:cNvPr id="9" name="右矢印 8"/>
          <p:cNvSpPr/>
          <p:nvPr/>
        </p:nvSpPr>
        <p:spPr>
          <a:xfrm rot="1046152">
            <a:off x="2081709" y="4293697"/>
            <a:ext cx="1512168" cy="432048"/>
          </a:xfrm>
          <a:prstGeom prst="rightArrow">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smtClean="0">
                <a:solidFill>
                  <a:schemeClr val="bg1"/>
                </a:solidFill>
                <a:latin typeface="Meiryo UI" pitchFamily="50" charset="-128"/>
                <a:ea typeface="Meiryo UI" pitchFamily="50" charset="-128"/>
              </a:rPr>
              <a:t>3</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
        <p:nvSpPr>
          <p:cNvPr id="8" name="右矢印 7"/>
          <p:cNvSpPr/>
          <p:nvPr/>
        </p:nvSpPr>
        <p:spPr>
          <a:xfrm rot="780483">
            <a:off x="6030050" y="4315867"/>
            <a:ext cx="1512168" cy="432048"/>
          </a:xfrm>
          <a:prstGeom prst="rightArrow">
            <a:avLst/>
          </a:prstGeom>
          <a:solidFill>
            <a:srgbClr val="FF0000">
              <a:alpha val="6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a:solidFill>
                  <a:schemeClr val="bg1"/>
                </a:solidFill>
              </a:rPr>
              <a:t>Ⅱ</a:t>
            </a:r>
            <a:r>
              <a:rPr lang="ja-JP" altLang="en-US" sz="2000" b="1" dirty="0" err="1" smtClean="0">
                <a:solidFill>
                  <a:schemeClr val="bg1"/>
                </a:solidFill>
              </a:rPr>
              <a:t>．</a:t>
            </a:r>
            <a:r>
              <a:rPr lang="ja-JP" altLang="en-US" sz="2000" b="1" dirty="0" smtClean="0">
                <a:solidFill>
                  <a:schemeClr val="bg1"/>
                </a:solidFill>
              </a:rPr>
              <a:t>運用環境並びに拠出型企業年金保険の運用状況</a:t>
            </a:r>
            <a:endParaRPr kumimoji="1" lang="ja-JP" altLang="en-US" sz="2000" b="1" dirty="0">
              <a:solidFill>
                <a:schemeClr val="bg1"/>
              </a:solidFill>
            </a:endParaRPr>
          </a:p>
        </p:txBody>
      </p:sp>
      <p:sp>
        <p:nvSpPr>
          <p:cNvPr id="3" name="コンテンツ プレースホルダ 2"/>
          <p:cNvSpPr>
            <a:spLocks noGrp="1"/>
          </p:cNvSpPr>
          <p:nvPr>
            <p:ph idx="1"/>
          </p:nvPr>
        </p:nvSpPr>
        <p:spPr>
          <a:xfrm>
            <a:off x="457200" y="764704"/>
            <a:ext cx="8229600" cy="3528392"/>
          </a:xfrm>
        </p:spPr>
        <p:txBody>
          <a:bodyPr>
            <a:normAutofit/>
          </a:bodyPr>
          <a:lstStyle/>
          <a:p>
            <a:pPr marL="268288" indent="-268288">
              <a:buNone/>
            </a:pPr>
            <a:r>
              <a:rPr lang="ja-JP" altLang="en-US" sz="1800" dirty="0" smtClean="0"/>
              <a:t>○２０１８年度は、米中貿易摩擦の不透明感等から金融市場はやや不安定な動きとなり、国内外の金利は低下しました。そのなかで、国内債券・外国債券で</a:t>
            </a:r>
            <a:r>
              <a:rPr lang="ja-JP" altLang="ja-JP" sz="1800" dirty="0" smtClean="0"/>
              <a:t>相対的に高い利回りが期待できる社債等を一部組み入れ</a:t>
            </a:r>
            <a:r>
              <a:rPr lang="ja-JP" altLang="en-US" sz="1800" dirty="0" smtClean="0"/>
              <a:t>、利回り向上をはかり</a:t>
            </a:r>
            <a:r>
              <a:rPr lang="ja-JP" altLang="ja-JP" sz="1800" dirty="0" smtClean="0"/>
              <a:t>ました。</a:t>
            </a:r>
            <a:endParaRPr lang="en-US" altLang="ja-JP" sz="1800" dirty="0" smtClean="0"/>
          </a:p>
          <a:p>
            <a:pPr marL="268288" indent="-268288">
              <a:buNone/>
            </a:pPr>
            <a:r>
              <a:rPr lang="ja-JP" altLang="en-US" sz="1800" dirty="0" smtClean="0"/>
              <a:t>○２０１９年度は、</a:t>
            </a:r>
            <a:r>
              <a:rPr lang="ja-JP" altLang="ja-JP" sz="1800" dirty="0" smtClean="0"/>
              <a:t>新型コロナウイルス感染症</a:t>
            </a:r>
            <a:r>
              <a:rPr lang="ja-JP" altLang="en-US" sz="1800" dirty="0" smtClean="0"/>
              <a:t>の</a:t>
            </a:r>
            <a:r>
              <a:rPr lang="ja-JP" altLang="ja-JP" sz="1800" dirty="0" smtClean="0"/>
              <a:t>拡大の影響により</a:t>
            </a:r>
            <a:r>
              <a:rPr lang="ja-JP" altLang="en-US" sz="1800" dirty="0" smtClean="0"/>
              <a:t>、</a:t>
            </a:r>
            <a:r>
              <a:rPr lang="ja-JP" altLang="ja-JP" sz="1800" dirty="0" smtClean="0"/>
              <a:t>期末にかけて</a:t>
            </a:r>
            <a:r>
              <a:rPr lang="ja-JP" altLang="en-US" sz="1800" dirty="0" smtClean="0"/>
              <a:t>経済・金融環境は</a:t>
            </a:r>
            <a:r>
              <a:rPr lang="ja-JP" altLang="ja-JP" sz="1800" dirty="0" smtClean="0"/>
              <a:t>急速に悪化</a:t>
            </a:r>
            <a:r>
              <a:rPr lang="ja-JP" altLang="en-US" sz="1800" dirty="0" smtClean="0"/>
              <a:t>しました。そのなかで、引き続き国内債券・外国債券で</a:t>
            </a:r>
            <a:r>
              <a:rPr lang="ja-JP" altLang="ja-JP" sz="1800" dirty="0" smtClean="0"/>
              <a:t>相対的に高い利回りが期待できる社債等を一部組み入れ</a:t>
            </a:r>
            <a:r>
              <a:rPr lang="ja-JP" altLang="en-US" sz="1800" dirty="0" smtClean="0"/>
              <a:t>、利回り向上をはかり</a:t>
            </a:r>
            <a:r>
              <a:rPr lang="ja-JP" altLang="ja-JP" sz="1800" dirty="0" smtClean="0"/>
              <a:t>ました。</a:t>
            </a:r>
            <a:endParaRPr lang="en-US" altLang="ja-JP" sz="1800" dirty="0" smtClean="0"/>
          </a:p>
          <a:p>
            <a:pPr marL="268288" indent="-268288">
              <a:buNone/>
            </a:pPr>
            <a:r>
              <a:rPr lang="ja-JP" altLang="en-US" sz="1800" dirty="0" smtClean="0"/>
              <a:t>○２０２０年度は、</a:t>
            </a:r>
            <a:r>
              <a:rPr lang="ja-JP" altLang="ja-JP" sz="1800" dirty="0" smtClean="0"/>
              <a:t>世界的な経済活動の再開やワクチン接種、各国の財政・金融政策などを背景とした</a:t>
            </a:r>
            <a:r>
              <a:rPr lang="ja-JP" altLang="en-US" sz="1800" dirty="0" smtClean="0"/>
              <a:t>景気回復期待から金利・株価は上昇しました。そのなかで、</a:t>
            </a:r>
            <a:r>
              <a:rPr lang="ja-JP" altLang="ja-JP" sz="1800" dirty="0" smtClean="0"/>
              <a:t>相対的に高い利回りが期待できる</a:t>
            </a:r>
            <a:r>
              <a:rPr lang="ja-JP" altLang="en-US" sz="1800" dirty="0" smtClean="0"/>
              <a:t>社債等</a:t>
            </a:r>
            <a:r>
              <a:rPr lang="ja-JP" altLang="ja-JP" sz="1800" dirty="0" smtClean="0"/>
              <a:t>を一部組み入れ</a:t>
            </a:r>
            <a:r>
              <a:rPr lang="ja-JP" altLang="en-US" sz="1800" dirty="0" smtClean="0"/>
              <a:t>、利回り向上をはかり</a:t>
            </a:r>
            <a:r>
              <a:rPr lang="ja-JP" altLang="ja-JP" sz="1800" dirty="0" smtClean="0"/>
              <a:t>ました。</a:t>
            </a:r>
            <a:endParaRPr lang="en-US" altLang="ja-JP" sz="1800" dirty="0" smtClean="0"/>
          </a:p>
          <a:p>
            <a:pPr marL="268288" indent="-268288">
              <a:buNone/>
            </a:pPr>
            <a:r>
              <a:rPr lang="ja-JP" altLang="en-US" sz="1800" dirty="0" smtClean="0"/>
              <a:t>○運用利回りは</a:t>
            </a:r>
            <a:r>
              <a:rPr lang="en-US" altLang="ja-JP" sz="1800" dirty="0" smtClean="0"/>
              <a:t>､</a:t>
            </a:r>
            <a:r>
              <a:rPr lang="ja-JP" altLang="en-US" sz="1800" dirty="0" smtClean="0"/>
              <a:t>過去に投資した相対的に高い利回りの債券等が満期償還を迎え</a:t>
            </a:r>
            <a:r>
              <a:rPr lang="en-US" altLang="ja-JP" sz="1800" dirty="0" smtClean="0"/>
              <a:t>､</a:t>
            </a:r>
            <a:r>
              <a:rPr lang="ja-JP" altLang="en-US" sz="1800" dirty="0" smtClean="0"/>
              <a:t>低金利環境で低い利回りでの再投資を行うこと等により</a:t>
            </a:r>
            <a:r>
              <a:rPr lang="en-US" altLang="ja-JP" sz="1800" dirty="0" smtClean="0"/>
              <a:t>､</a:t>
            </a:r>
            <a:r>
              <a:rPr lang="ja-JP" altLang="en-US" sz="1800" dirty="0" smtClean="0"/>
              <a:t>緩やかな低下傾向にあります。</a:t>
            </a:r>
            <a:endParaRPr lang="en-US" altLang="ja-JP" sz="1800" dirty="0" smtClean="0"/>
          </a:p>
        </p:txBody>
      </p:sp>
      <p:sp>
        <p:nvSpPr>
          <p:cNvPr id="14" name="コンテンツ プレースホルダ 2"/>
          <p:cNvSpPr txBox="1">
            <a:spLocks/>
          </p:cNvSpPr>
          <p:nvPr/>
        </p:nvSpPr>
        <p:spPr>
          <a:xfrm>
            <a:off x="179512" y="476672"/>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２．拠出型企業年金保険区分の運用状況</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25" name="コンテンツ プレースホルダ 2"/>
          <p:cNvSpPr txBox="1">
            <a:spLocks/>
          </p:cNvSpPr>
          <p:nvPr/>
        </p:nvSpPr>
        <p:spPr>
          <a:xfrm>
            <a:off x="395536" y="6309320"/>
            <a:ext cx="3024000" cy="288032"/>
          </a:xfrm>
          <a:prstGeom prst="rect">
            <a:avLst/>
          </a:prstGeom>
        </p:spPr>
        <p:txBody>
          <a:bodyPr vert="horz" lIns="91440" tIns="45720" rIns="91440" bIns="45720" rtlCol="0">
            <a:noAutofit/>
          </a:bodyPr>
          <a:lstStyle/>
          <a:p>
            <a:pPr marL="179388" marR="0" lvl="0" indent="-179388" algn="l" defTabSz="914400" rtl="0" eaLnBrk="1" fontAlgn="auto" latinLnBrk="0" hangingPunct="1">
              <a:lnSpc>
                <a:spcPts val="1600"/>
              </a:lnSpc>
              <a:spcAft>
                <a:spcPts val="0"/>
              </a:spcAft>
              <a:buClrTx/>
              <a:buSzTx/>
              <a:buFont typeface="Arial" pitchFamily="34" charset="0"/>
              <a:buNone/>
              <a:tabLst/>
              <a:defRPr/>
            </a:pPr>
            <a:r>
              <a:rPr lang="en-US" altLang="ja-JP" sz="1100" noProof="0" dirty="0" smtClean="0">
                <a:latin typeface="Meiryo UI" pitchFamily="50" charset="-128"/>
                <a:ea typeface="Meiryo UI" pitchFamily="50" charset="-128"/>
              </a:rPr>
              <a:t>※</a:t>
            </a:r>
            <a:r>
              <a:rPr lang="ja-JP" altLang="en-US" sz="1100" dirty="0" smtClean="0">
                <a:latin typeface="Meiryo UI" pitchFamily="50" charset="-128"/>
                <a:ea typeface="Meiryo UI" pitchFamily="50" charset="-128"/>
              </a:rPr>
              <a:t>外国株式：</a:t>
            </a:r>
            <a:r>
              <a:rPr lang="en-US" altLang="ja-JP" sz="1100" dirty="0" smtClean="0">
                <a:latin typeface="Meiryo UI" pitchFamily="50" charset="-128"/>
                <a:ea typeface="Meiryo UI" pitchFamily="50" charset="-128"/>
              </a:rPr>
              <a:t>0.0%</a:t>
            </a:r>
            <a:endParaRPr lang="en-US" altLang="ja-JP" sz="1100" noProof="0" dirty="0" smtClean="0">
              <a:latin typeface="Meiryo UI" pitchFamily="50" charset="-128"/>
              <a:ea typeface="Meiryo UI" pitchFamily="50" charset="-128"/>
            </a:endParaRPr>
          </a:p>
        </p:txBody>
      </p:sp>
      <p:graphicFrame>
        <p:nvGraphicFramePr>
          <p:cNvPr id="28" name="グラフ 27"/>
          <p:cNvGraphicFramePr/>
          <p:nvPr/>
        </p:nvGraphicFramePr>
        <p:xfrm>
          <a:off x="0" y="4509120"/>
          <a:ext cx="4320480" cy="1728192"/>
        </p:xfrm>
        <a:graphic>
          <a:graphicData uri="http://schemas.openxmlformats.org/drawingml/2006/chart">
            <c:chart xmlns:c="http://schemas.openxmlformats.org/drawingml/2006/chart" xmlns:r="http://schemas.openxmlformats.org/officeDocument/2006/relationships" r:id="rId3"/>
          </a:graphicData>
        </a:graphic>
      </p:graphicFrame>
      <p:sp>
        <p:nvSpPr>
          <p:cNvPr id="29" name="コンテンツ プレースホルダ 2"/>
          <p:cNvSpPr txBox="1">
            <a:spLocks/>
          </p:cNvSpPr>
          <p:nvPr/>
        </p:nvSpPr>
        <p:spPr>
          <a:xfrm>
            <a:off x="539552" y="5013176"/>
            <a:ext cx="1080120" cy="288032"/>
          </a:xfrm>
          <a:prstGeom prst="rect">
            <a:avLst/>
          </a:prstGeom>
        </p:spPr>
        <p:txBody>
          <a:bodyPr vert="horz" lIns="91440" tIns="45720" rIns="91440" bIns="45720" rtlCol="0">
            <a:no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cs typeface="+mn-cs"/>
              </a:rPr>
              <a:t>円貨建債券</a:t>
            </a:r>
            <a:endParaRPr kumimoji="1" lang="en-US" altLang="ja-JP" sz="12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cs typeface="+mn-cs"/>
            </a:endParaRPr>
          </a:p>
        </p:txBody>
      </p:sp>
      <p:sp>
        <p:nvSpPr>
          <p:cNvPr id="31" name="コンテンツ プレースホルダ 2"/>
          <p:cNvSpPr txBox="1">
            <a:spLocks/>
          </p:cNvSpPr>
          <p:nvPr/>
        </p:nvSpPr>
        <p:spPr>
          <a:xfrm>
            <a:off x="1907704" y="5013176"/>
            <a:ext cx="1080120" cy="288032"/>
          </a:xfrm>
          <a:prstGeom prst="rect">
            <a:avLst/>
          </a:prstGeom>
        </p:spPr>
        <p:txBody>
          <a:bodyPr vert="horz" lIns="91440" tIns="45720" rIns="91440" bIns="45720" rtlCol="0">
            <a:no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2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cs typeface="+mn-cs"/>
              </a:rPr>
              <a:t>外貨建債券</a:t>
            </a:r>
            <a:endParaRPr kumimoji="1" lang="en-US" altLang="ja-JP" sz="12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cs typeface="+mn-cs"/>
            </a:endParaRPr>
          </a:p>
        </p:txBody>
      </p:sp>
      <p:sp>
        <p:nvSpPr>
          <p:cNvPr id="32" name="コンテンツ プレースホルダ 2"/>
          <p:cNvSpPr txBox="1">
            <a:spLocks/>
          </p:cNvSpPr>
          <p:nvPr/>
        </p:nvSpPr>
        <p:spPr>
          <a:xfrm>
            <a:off x="2915816" y="5013176"/>
            <a:ext cx="720080" cy="288032"/>
          </a:xfrm>
          <a:prstGeom prst="rect">
            <a:avLst/>
          </a:prstGeom>
        </p:spPr>
        <p:txBody>
          <a:bodyPr vert="horz" lIns="91440" tIns="45720" rIns="91440" bIns="45720" rtlCol="0">
            <a:no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200" b="1" i="0" u="none" strike="noStrike" kern="1200" cap="none" spc="0" normalizeH="0" baseline="0" noProof="0" dirty="0" smtClean="0">
                <a:ln>
                  <a:noFill/>
                </a:ln>
                <a:effectLst/>
                <a:uLnTx/>
                <a:uFillTx/>
                <a:latin typeface="Meiryo UI" pitchFamily="50" charset="-128"/>
                <a:ea typeface="Meiryo UI" pitchFamily="50" charset="-128"/>
                <a:cs typeface="+mn-cs"/>
              </a:rPr>
              <a:t>貸付金</a:t>
            </a:r>
            <a:endParaRPr kumimoji="1" lang="en-US" altLang="ja-JP" sz="1200" b="1"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grpSp>
        <p:nvGrpSpPr>
          <p:cNvPr id="4" name="グループ化 23"/>
          <p:cNvGrpSpPr/>
          <p:nvPr/>
        </p:nvGrpSpPr>
        <p:grpSpPr>
          <a:xfrm>
            <a:off x="3024000" y="4428000"/>
            <a:ext cx="1656184" cy="566880"/>
            <a:chOff x="3419872" y="4653136"/>
            <a:chExt cx="1656184" cy="566880"/>
          </a:xfrm>
        </p:grpSpPr>
        <p:cxnSp>
          <p:nvCxnSpPr>
            <p:cNvPr id="34" name="直線コネクタ 33"/>
            <p:cNvCxnSpPr/>
            <p:nvPr/>
          </p:nvCxnSpPr>
          <p:spPr>
            <a:xfrm flipH="1" flipV="1">
              <a:off x="3975018" y="4947325"/>
              <a:ext cx="164934" cy="24851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36" name="コンテンツ プレースホルダ 2"/>
            <p:cNvSpPr txBox="1">
              <a:spLocks/>
            </p:cNvSpPr>
            <p:nvPr/>
          </p:nvSpPr>
          <p:spPr>
            <a:xfrm>
              <a:off x="3419872" y="4653136"/>
              <a:ext cx="648072" cy="360040"/>
            </a:xfrm>
            <a:prstGeom prst="rect">
              <a:avLst/>
            </a:prstGeom>
          </p:spPr>
          <p:txBody>
            <a:bodyPr vert="horz" lIns="36000" tIns="36000" rIns="36000" bIns="36000" rtlCol="0">
              <a:noAutofit/>
            </a:bodyPr>
            <a:lstStyle/>
            <a:p>
              <a:pPr marR="0" lvl="0" algn="ctr" defTabSz="914400" rtl="0" eaLnBrk="1" fontAlgn="auto" latinLnBrk="0" hangingPunct="1">
                <a:lnSpc>
                  <a:spcPts val="1100"/>
                </a:lnSpc>
                <a:spcAft>
                  <a:spcPts val="0"/>
                </a:spcAft>
                <a:buClrTx/>
                <a:buSzTx/>
                <a:buFont typeface="Arial" pitchFamily="34" charset="0"/>
                <a:buNone/>
                <a:tabLst/>
                <a:defRPr/>
              </a:pPr>
              <a:r>
                <a:rPr kumimoji="1" lang="ja-JP" altLang="en-US" sz="1100" i="0" u="none" strike="noStrike" kern="1200" cap="none" spc="0" normalizeH="0" baseline="0" noProof="0" dirty="0" smtClean="0">
                  <a:ln>
                    <a:noFill/>
                  </a:ln>
                  <a:effectLst/>
                  <a:uLnTx/>
                  <a:uFillTx/>
                  <a:latin typeface="Meiryo UI" pitchFamily="50" charset="-128"/>
                  <a:ea typeface="Meiryo UI" pitchFamily="50" charset="-128"/>
                  <a:cs typeface="+mn-cs"/>
                </a:rPr>
                <a:t>国内株式</a:t>
              </a:r>
              <a:r>
                <a:rPr kumimoji="1" lang="en-US" altLang="ja-JP" sz="1100" i="0" u="none" strike="noStrike" kern="1200" cap="none" spc="0" normalizeH="0" baseline="0" noProof="0" dirty="0" smtClean="0">
                  <a:ln>
                    <a:noFill/>
                  </a:ln>
                  <a:effectLst/>
                  <a:uLnTx/>
                  <a:uFillTx/>
                  <a:latin typeface="Meiryo UI" pitchFamily="50" charset="-128"/>
                  <a:ea typeface="Meiryo UI" pitchFamily="50" charset="-128"/>
                  <a:cs typeface="+mn-cs"/>
                </a:rPr>
                <a:t>6</a:t>
              </a:r>
              <a:r>
                <a:rPr lang="en-US" altLang="ja-JP" sz="1100" dirty="0" smtClean="0">
                  <a:latin typeface="Meiryo UI" pitchFamily="50" charset="-128"/>
                  <a:ea typeface="Meiryo UI" pitchFamily="50" charset="-128"/>
                </a:rPr>
                <a:t>.6</a:t>
              </a:r>
              <a:r>
                <a:rPr lang="ja-JP" altLang="en-US" sz="1100" dirty="0" smtClean="0">
                  <a:latin typeface="Meiryo UI" pitchFamily="50" charset="-128"/>
                  <a:ea typeface="Meiryo UI" pitchFamily="50" charset="-128"/>
                </a:rPr>
                <a:t>％</a:t>
              </a:r>
              <a:endParaRPr kumimoji="1" lang="en-US" altLang="ja-JP" sz="1100"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sp>
          <p:nvSpPr>
            <p:cNvPr id="40" name="コンテンツ プレースホルダ 2"/>
            <p:cNvSpPr txBox="1">
              <a:spLocks/>
            </p:cNvSpPr>
            <p:nvPr/>
          </p:nvSpPr>
          <p:spPr>
            <a:xfrm>
              <a:off x="3995936" y="4653136"/>
              <a:ext cx="648072" cy="360040"/>
            </a:xfrm>
            <a:prstGeom prst="rect">
              <a:avLst/>
            </a:prstGeom>
          </p:spPr>
          <p:txBody>
            <a:bodyPr vert="horz" lIns="36000" tIns="36000" rIns="36000" bIns="36000" rtlCol="0">
              <a:noAutofit/>
            </a:bodyPr>
            <a:lstStyle/>
            <a:p>
              <a:pPr marR="0" lvl="0" algn="ctr" defTabSz="914400" rtl="0" eaLnBrk="1" fontAlgn="auto" latinLnBrk="0" hangingPunct="1">
                <a:lnSpc>
                  <a:spcPts val="1100"/>
                </a:lnSpc>
                <a:spcAft>
                  <a:spcPts val="0"/>
                </a:spcAft>
                <a:buClrTx/>
                <a:buSzTx/>
                <a:buFont typeface="Arial" pitchFamily="34" charset="0"/>
                <a:buNone/>
                <a:tabLst/>
                <a:defRPr/>
              </a:pPr>
              <a:r>
                <a:rPr kumimoji="1" lang="ja-JP" altLang="en-US" sz="1100" i="0" u="none" strike="noStrike" kern="1200" cap="none" spc="0" normalizeH="0" baseline="0" noProof="0" dirty="0" smtClean="0">
                  <a:ln>
                    <a:noFill/>
                  </a:ln>
                  <a:effectLst/>
                  <a:uLnTx/>
                  <a:uFillTx/>
                  <a:latin typeface="Meiryo UI" pitchFamily="50" charset="-128"/>
                  <a:ea typeface="Meiryo UI" pitchFamily="50" charset="-128"/>
                  <a:cs typeface="+mn-cs"/>
                </a:rPr>
                <a:t>不動産</a:t>
              </a:r>
              <a:r>
                <a:rPr kumimoji="1" lang="en-US" altLang="ja-JP" sz="1100" i="0" u="none" strike="noStrike" kern="1200" cap="none" spc="0" normalizeH="0" baseline="0" noProof="0" dirty="0" smtClean="0">
                  <a:ln>
                    <a:noFill/>
                  </a:ln>
                  <a:effectLst/>
                  <a:uLnTx/>
                  <a:uFillTx/>
                  <a:latin typeface="Meiryo UI" pitchFamily="50" charset="-128"/>
                  <a:ea typeface="Meiryo UI" pitchFamily="50" charset="-128"/>
                  <a:cs typeface="+mn-cs"/>
                </a:rPr>
                <a:t>1</a:t>
              </a:r>
              <a:r>
                <a:rPr lang="en-US" altLang="ja-JP" sz="1100" dirty="0" smtClean="0">
                  <a:latin typeface="Meiryo UI" pitchFamily="50" charset="-128"/>
                  <a:ea typeface="Meiryo UI" pitchFamily="50" charset="-128"/>
                </a:rPr>
                <a:t>.6</a:t>
              </a:r>
              <a:r>
                <a:rPr lang="ja-JP" altLang="en-US" sz="1100" dirty="0" smtClean="0">
                  <a:latin typeface="Meiryo UI" pitchFamily="50" charset="-128"/>
                  <a:ea typeface="Meiryo UI" pitchFamily="50" charset="-128"/>
                </a:rPr>
                <a:t>％</a:t>
              </a:r>
              <a:endParaRPr kumimoji="1" lang="en-US" altLang="ja-JP" sz="1100"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cxnSp>
          <p:nvCxnSpPr>
            <p:cNvPr id="41" name="直線コネクタ 40"/>
            <p:cNvCxnSpPr/>
            <p:nvPr/>
          </p:nvCxnSpPr>
          <p:spPr>
            <a:xfrm flipV="1">
              <a:off x="4247984" y="4968016"/>
              <a:ext cx="0" cy="25200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4355976" y="5013176"/>
              <a:ext cx="180000" cy="180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9" name="コンテンツ プレースホルダ 2"/>
            <p:cNvSpPr txBox="1">
              <a:spLocks/>
            </p:cNvSpPr>
            <p:nvPr/>
          </p:nvSpPr>
          <p:spPr>
            <a:xfrm>
              <a:off x="4427984" y="4835803"/>
              <a:ext cx="648072" cy="360040"/>
            </a:xfrm>
            <a:prstGeom prst="rect">
              <a:avLst/>
            </a:prstGeom>
          </p:spPr>
          <p:txBody>
            <a:bodyPr vert="horz" lIns="36000" tIns="36000" rIns="36000" bIns="36000" rtlCol="0">
              <a:noAutofit/>
            </a:bodyPr>
            <a:lstStyle/>
            <a:p>
              <a:pPr marR="0" lvl="0" algn="ctr" defTabSz="914400" rtl="0" eaLnBrk="1" fontAlgn="auto" latinLnBrk="0" hangingPunct="1">
                <a:lnSpc>
                  <a:spcPts val="1100"/>
                </a:lnSpc>
                <a:spcAft>
                  <a:spcPts val="0"/>
                </a:spcAft>
                <a:buClrTx/>
                <a:buSzTx/>
                <a:buFont typeface="Arial" pitchFamily="34" charset="0"/>
                <a:buNone/>
                <a:tabLst/>
                <a:defRPr/>
              </a:pPr>
              <a:r>
                <a:rPr kumimoji="1" lang="ja-JP" altLang="en-US" sz="1100" i="0" u="none" strike="noStrike" kern="1200" cap="none" spc="0" normalizeH="0" baseline="0" noProof="0" dirty="0" smtClean="0">
                  <a:ln>
                    <a:noFill/>
                  </a:ln>
                  <a:effectLst/>
                  <a:uLnTx/>
                  <a:uFillTx/>
                  <a:latin typeface="Meiryo UI" pitchFamily="50" charset="-128"/>
                  <a:ea typeface="Meiryo UI" pitchFamily="50" charset="-128"/>
                  <a:cs typeface="+mn-cs"/>
                </a:rPr>
                <a:t>現預金</a:t>
              </a:r>
              <a:r>
                <a:rPr kumimoji="1" lang="en-US" altLang="ja-JP" sz="1100" i="0" u="none" strike="noStrike" kern="1200" cap="none" spc="0" normalizeH="0" baseline="0" noProof="0" dirty="0" smtClean="0">
                  <a:ln>
                    <a:noFill/>
                  </a:ln>
                  <a:effectLst/>
                  <a:uLnTx/>
                  <a:uFillTx/>
                  <a:latin typeface="Meiryo UI" pitchFamily="50" charset="-128"/>
                  <a:ea typeface="Meiryo UI" pitchFamily="50" charset="-128"/>
                  <a:cs typeface="+mn-cs"/>
                </a:rPr>
                <a:t>3.4</a:t>
              </a:r>
              <a:r>
                <a:rPr lang="ja-JP" altLang="en-US" sz="1100" dirty="0" smtClean="0">
                  <a:latin typeface="Meiryo UI" pitchFamily="50" charset="-128"/>
                  <a:ea typeface="Meiryo UI" pitchFamily="50" charset="-128"/>
                </a:rPr>
                <a:t>％</a:t>
              </a:r>
              <a:endParaRPr kumimoji="1" lang="en-US" altLang="ja-JP" sz="1100"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grpSp>
      <p:sp>
        <p:nvSpPr>
          <p:cNvPr id="51" name="コンテンツ プレースホルダ 2"/>
          <p:cNvSpPr txBox="1">
            <a:spLocks/>
          </p:cNvSpPr>
          <p:nvPr/>
        </p:nvSpPr>
        <p:spPr>
          <a:xfrm>
            <a:off x="1043608" y="4149080"/>
            <a:ext cx="2304256" cy="216000"/>
          </a:xfrm>
          <a:prstGeom prst="rect">
            <a:avLst/>
          </a:prstGeom>
        </p:spPr>
        <p:txBody>
          <a:bodyPr vert="horz" lIns="0" tIns="0" rIns="0" bIns="0" rtlCol="0">
            <a:no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14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2020</a:t>
            </a:r>
            <a:r>
              <a:rPr kumimoji="1" lang="ja-JP" altLang="en-US" sz="14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年度末　資産占率</a:t>
            </a:r>
            <a:endParaRPr kumimoji="1" lang="en-US" altLang="ja-JP" sz="14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24" name="コンテンツ プレースホルダ 2"/>
          <p:cNvSpPr txBox="1">
            <a:spLocks/>
          </p:cNvSpPr>
          <p:nvPr/>
        </p:nvSpPr>
        <p:spPr>
          <a:xfrm>
            <a:off x="395536" y="6525344"/>
            <a:ext cx="3024000" cy="288032"/>
          </a:xfrm>
          <a:prstGeom prst="rect">
            <a:avLst/>
          </a:prstGeom>
        </p:spPr>
        <p:txBody>
          <a:bodyPr vert="horz" lIns="91440" tIns="45720" rIns="91440" bIns="45720" rtlCol="0">
            <a:noAutofit/>
          </a:bodyPr>
          <a:lstStyle/>
          <a:p>
            <a:pPr marL="179388" marR="0" lvl="0" indent="-179388" algn="l" defTabSz="914400" rtl="0" eaLnBrk="1" fontAlgn="auto" latinLnBrk="0" hangingPunct="1">
              <a:lnSpc>
                <a:spcPts val="1600"/>
              </a:lnSpc>
              <a:spcAft>
                <a:spcPts val="0"/>
              </a:spcAft>
              <a:buClrTx/>
              <a:buSzTx/>
              <a:buFont typeface="Arial" pitchFamily="34" charset="0"/>
              <a:buNone/>
              <a:tabLst/>
              <a:defRPr/>
            </a:pPr>
            <a:r>
              <a:rPr lang="en-US" altLang="ja-JP" sz="1100" noProof="0" dirty="0" smtClean="0">
                <a:latin typeface="Meiryo UI" pitchFamily="50" charset="-128"/>
                <a:ea typeface="Meiryo UI" pitchFamily="50" charset="-128"/>
              </a:rPr>
              <a:t>※</a:t>
            </a:r>
            <a:r>
              <a:rPr lang="ja-JP" altLang="en-US" sz="1100" noProof="0" dirty="0" smtClean="0">
                <a:latin typeface="Meiryo UI" pitchFamily="50" charset="-128"/>
                <a:ea typeface="Meiryo UI" pitchFamily="50" charset="-128"/>
              </a:rPr>
              <a:t>資産占率：運用資産を対象とした時価ベース</a:t>
            </a:r>
            <a:endParaRPr lang="en-US" altLang="ja-JP" sz="1100" noProof="0" dirty="0" smtClean="0">
              <a:latin typeface="Meiryo UI" pitchFamily="50" charset="-128"/>
              <a:ea typeface="Meiryo UI" pitchFamily="50" charset="-128"/>
            </a:endParaRPr>
          </a:p>
        </p:txBody>
      </p:sp>
      <p:graphicFrame>
        <p:nvGraphicFramePr>
          <p:cNvPr id="22" name="グラフ 21"/>
          <p:cNvGraphicFramePr/>
          <p:nvPr/>
        </p:nvGraphicFramePr>
        <p:xfrm>
          <a:off x="4572000" y="4077072"/>
          <a:ext cx="4087932" cy="2780928"/>
        </p:xfrm>
        <a:graphic>
          <a:graphicData uri="http://schemas.openxmlformats.org/drawingml/2006/chart">
            <c:chart xmlns:c="http://schemas.openxmlformats.org/drawingml/2006/chart" xmlns:r="http://schemas.openxmlformats.org/officeDocument/2006/relationships" r:id="rId4"/>
          </a:graphicData>
        </a:graphic>
      </p:graphicFrame>
      <p:sp>
        <p:nvSpPr>
          <p:cNvPr id="23"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smtClean="0">
                <a:solidFill>
                  <a:schemeClr val="bg1"/>
                </a:solidFill>
                <a:latin typeface="Meiryo UI" pitchFamily="50" charset="-128"/>
                <a:ea typeface="Meiryo UI" pitchFamily="50" charset="-128"/>
              </a:rPr>
              <a:t>4</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smtClean="0">
                <a:solidFill>
                  <a:schemeClr val="bg1"/>
                </a:solidFill>
              </a:rPr>
              <a:t>Ⅱ</a:t>
            </a:r>
            <a:r>
              <a:rPr lang="ja-JP" altLang="en-US" sz="2000" b="1" dirty="0" err="1" smtClean="0">
                <a:solidFill>
                  <a:schemeClr val="bg1"/>
                </a:solidFill>
              </a:rPr>
              <a:t>．</a:t>
            </a:r>
            <a:r>
              <a:rPr lang="ja-JP" altLang="en-US" sz="2000" b="1" dirty="0" smtClean="0">
                <a:solidFill>
                  <a:schemeClr val="bg1"/>
                </a:solidFill>
              </a:rPr>
              <a:t>運用環境並びに拠出型企業年金保険の運用状況</a:t>
            </a:r>
            <a:endParaRPr kumimoji="1" lang="ja-JP" altLang="en-US" sz="2000" b="1" dirty="0">
              <a:solidFill>
                <a:schemeClr val="bg1"/>
              </a:solidFill>
            </a:endParaRPr>
          </a:p>
        </p:txBody>
      </p:sp>
      <p:sp>
        <p:nvSpPr>
          <p:cNvPr id="3" name="コンテンツ プレースホルダ 2"/>
          <p:cNvSpPr>
            <a:spLocks noGrp="1"/>
          </p:cNvSpPr>
          <p:nvPr>
            <p:ph idx="1"/>
          </p:nvPr>
        </p:nvSpPr>
        <p:spPr>
          <a:xfrm>
            <a:off x="457200" y="836712"/>
            <a:ext cx="8229600" cy="5904656"/>
          </a:xfrm>
        </p:spPr>
        <p:txBody>
          <a:bodyPr>
            <a:noAutofit/>
          </a:bodyPr>
          <a:lstStyle/>
          <a:p>
            <a:pPr marL="180000" indent="-180000" fontAlgn="auto">
              <a:spcBef>
                <a:spcPts val="0"/>
              </a:spcBef>
              <a:spcAft>
                <a:spcPts val="0"/>
              </a:spcAft>
              <a:buNone/>
              <a:defRPr/>
            </a:pPr>
            <a:r>
              <a:rPr lang="ja-JP" altLang="en-US" sz="1800" dirty="0" smtClean="0"/>
              <a:t>○世界経済は、各国の財政・金融政策による下支え、新型コロナウイルスのワクチン接種普及により、緩やかな回復を見込みます。金融環境については、各国での金融緩和政策継続が見込まれ、世界的に低金利環境の継続を見込みます。株式や社債スプレッドは、業種・業態により区々の動きが予想され、財務安定性を慎重に見極めた投資や入替・選別により収益力の向上を図る必要があると考えています。ただし、新型コロナウイルス感染症拡大を受けた金融・財政政策の影響や政策転換による市場の混乱、その他のリスク要因には十分留意して対応する必要があると考えております。</a:t>
            </a:r>
            <a:endParaRPr lang="en-US" altLang="ja-JP" sz="1800" dirty="0" smtClean="0"/>
          </a:p>
          <a:p>
            <a:pPr marL="180000" indent="-180000" fontAlgn="auto">
              <a:spcBef>
                <a:spcPts val="0"/>
              </a:spcBef>
              <a:spcAft>
                <a:spcPts val="0"/>
              </a:spcAft>
              <a:buNone/>
              <a:defRPr/>
            </a:pPr>
            <a:endParaRPr lang="en-US" altLang="ja-JP" sz="1800" dirty="0" smtClean="0"/>
          </a:p>
          <a:p>
            <a:pPr marL="180000" indent="-180000">
              <a:spcBef>
                <a:spcPts val="0"/>
              </a:spcBef>
              <a:buNone/>
            </a:pPr>
            <a:r>
              <a:rPr lang="ja-JP" altLang="en-US" sz="1800" dirty="0" smtClean="0"/>
              <a:t>○</a:t>
            </a:r>
            <a:r>
              <a:rPr kumimoji="1" lang="ja-JP" altLang="en-US" sz="1800" dirty="0" smtClean="0"/>
              <a:t>このような経済・金融環境見通しのもと、基本的な運用方針として、</a:t>
            </a:r>
            <a:r>
              <a:rPr lang="ja-JP" altLang="en-US" sz="1800" dirty="0" smtClean="0"/>
              <a:t>安定的な収益の獲得を目的に、確定利付資産をポートフォリオの中心と位置づけ、フロー収益の向上とリスクリターン特性の改善に配慮した資産配分を行います。</a:t>
            </a:r>
            <a:endParaRPr lang="en-US" altLang="ja-JP" sz="1800" dirty="0" smtClean="0"/>
          </a:p>
          <a:p>
            <a:pPr marL="180000" indent="-180000">
              <a:spcBef>
                <a:spcPts val="0"/>
              </a:spcBef>
              <a:buNone/>
            </a:pPr>
            <a:endParaRPr lang="en-US" altLang="ja-JP" sz="1800" dirty="0" smtClean="0"/>
          </a:p>
          <a:p>
            <a:pPr marL="180000" indent="-180000">
              <a:spcBef>
                <a:spcPts val="0"/>
              </a:spcBef>
              <a:buNone/>
              <a:defRPr/>
            </a:pPr>
            <a:r>
              <a:rPr lang="ja-JP" altLang="en-US" sz="1800" dirty="0" smtClean="0"/>
              <a:t>○特に資産配分の観点では、以下の点に留意して運用を行います。 ①流動性の観点から有価証券を中心とした運用を行います</a:t>
            </a:r>
            <a:r>
              <a:rPr lang="en-US" altLang="ja-JP" sz="1800" dirty="0" smtClean="0"/>
              <a:t>｡</a:t>
            </a:r>
            <a:r>
              <a:rPr lang="ja-JP" altLang="en-US" sz="1800" dirty="0" smtClean="0"/>
              <a:t>②安定的な収益確保の観点から</a:t>
            </a:r>
            <a:r>
              <a:rPr lang="en-US" altLang="ja-JP" sz="1800" dirty="0" smtClean="0"/>
              <a:t>､</a:t>
            </a:r>
            <a:r>
              <a:rPr lang="ja-JP" altLang="en-US" sz="1800" dirty="0" smtClean="0"/>
              <a:t>円貨建債券を中心とした運用を継続します。③外貨建債券</a:t>
            </a:r>
            <a:r>
              <a:rPr lang="en-US" altLang="ja-JP" sz="1800" dirty="0" smtClean="0"/>
              <a:t>､</a:t>
            </a:r>
            <a:r>
              <a:rPr lang="ja-JP" altLang="en-US" sz="1800" dirty="0" smtClean="0"/>
              <a:t>貸付金</a:t>
            </a:r>
            <a:r>
              <a:rPr lang="en-US" altLang="ja-JP" sz="1800" dirty="0" smtClean="0"/>
              <a:t>､</a:t>
            </a:r>
            <a:r>
              <a:rPr lang="ja-JP" altLang="en-US" sz="1800" dirty="0" smtClean="0"/>
              <a:t>株式</a:t>
            </a:r>
            <a:r>
              <a:rPr lang="en-US" altLang="ja-JP" sz="1800" dirty="0" smtClean="0"/>
              <a:t>､</a:t>
            </a:r>
            <a:r>
              <a:rPr lang="ja-JP" altLang="en-US" sz="1800" dirty="0" smtClean="0"/>
              <a:t>不動産は総合収益率やリスク分散に配慮した資産配分を行います。</a:t>
            </a:r>
            <a:endParaRPr lang="en-US" altLang="ja-JP" sz="1800" dirty="0" smtClean="0"/>
          </a:p>
          <a:p>
            <a:pPr marL="180000" indent="-180000">
              <a:spcBef>
                <a:spcPts val="0"/>
              </a:spcBef>
              <a:buNone/>
              <a:defRPr/>
            </a:pPr>
            <a:endParaRPr lang="en-US" altLang="ja-JP" sz="1800" dirty="0" smtClean="0"/>
          </a:p>
          <a:p>
            <a:pPr marL="180000" indent="-180000">
              <a:spcBef>
                <a:spcPts val="0"/>
              </a:spcBef>
              <a:buNone/>
              <a:defRPr/>
            </a:pPr>
            <a:r>
              <a:rPr lang="ja-JP" altLang="en-US" sz="1800" dirty="0" smtClean="0"/>
              <a:t>○国内債券・外国債券で</a:t>
            </a:r>
            <a:r>
              <a:rPr lang="ja-JP" altLang="ja-JP" sz="1800" dirty="0" smtClean="0"/>
              <a:t>相対的に高い利回りが期待できる社債等</a:t>
            </a:r>
            <a:r>
              <a:rPr lang="ja-JP" altLang="en-US" sz="1800" dirty="0" smtClean="0"/>
              <a:t>を</a:t>
            </a:r>
            <a:r>
              <a:rPr lang="ja-JP" altLang="ja-JP" sz="1800" dirty="0" smtClean="0"/>
              <a:t>組み入れ</a:t>
            </a:r>
            <a:r>
              <a:rPr lang="ja-JP" altLang="en-US" sz="1800" dirty="0" smtClean="0"/>
              <a:t>ることで、利回りの向上に努めますが、低金利環境の継続による債券・貸付金の償還再投資の影響により、資産ポートフォリオの将来の期待利回りは引き続き緩やかな低下が見込まれます。</a:t>
            </a:r>
            <a:endParaRPr lang="en-US" altLang="ja-JP" sz="1800" dirty="0" smtClean="0"/>
          </a:p>
          <a:p>
            <a:pPr marL="180000" indent="-180000">
              <a:spcBef>
                <a:spcPts val="0"/>
              </a:spcBef>
              <a:buNone/>
              <a:defRPr/>
            </a:pPr>
            <a:endParaRPr lang="en-US" altLang="ja-JP" sz="1800" dirty="0" smtClean="0"/>
          </a:p>
        </p:txBody>
      </p:sp>
      <p:sp>
        <p:nvSpPr>
          <p:cNvPr id="4" name="コンテンツ プレースホルダ 2"/>
          <p:cNvSpPr txBox="1">
            <a:spLocks/>
          </p:cNvSpPr>
          <p:nvPr/>
        </p:nvSpPr>
        <p:spPr>
          <a:xfrm>
            <a:off x="179512" y="476672"/>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３．今後の経済金融環境並びに運用見通し</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7"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rPr>
              <a:t>5</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a:solidFill>
                  <a:schemeClr val="bg1"/>
                </a:solidFill>
              </a:rPr>
              <a:t>Ⅲ</a:t>
            </a:r>
            <a:r>
              <a:rPr lang="ja-JP" altLang="en-US" sz="2000" b="1" dirty="0" err="1" smtClean="0">
                <a:solidFill>
                  <a:schemeClr val="bg1"/>
                </a:solidFill>
              </a:rPr>
              <a:t>．</a:t>
            </a:r>
            <a:r>
              <a:rPr lang="ja-JP" altLang="en-US" sz="2000" b="1" dirty="0" smtClean="0">
                <a:solidFill>
                  <a:schemeClr val="bg1"/>
                </a:solidFill>
              </a:rPr>
              <a:t>予定利率水準と見直し時期等</a:t>
            </a:r>
            <a:endParaRPr kumimoji="1" lang="ja-JP" altLang="en-US" sz="2000" b="1" dirty="0">
              <a:solidFill>
                <a:schemeClr val="bg1"/>
              </a:solidFill>
            </a:endParaRPr>
          </a:p>
        </p:txBody>
      </p:sp>
      <p:sp>
        <p:nvSpPr>
          <p:cNvPr id="3" name="コンテンツ プレースホルダ 2"/>
          <p:cNvSpPr>
            <a:spLocks noGrp="1"/>
          </p:cNvSpPr>
          <p:nvPr>
            <p:ph idx="1"/>
          </p:nvPr>
        </p:nvSpPr>
        <p:spPr>
          <a:xfrm>
            <a:off x="457200" y="692696"/>
            <a:ext cx="8435280" cy="2520280"/>
          </a:xfrm>
        </p:spPr>
        <p:txBody>
          <a:bodyPr>
            <a:normAutofit/>
          </a:bodyPr>
          <a:lstStyle/>
          <a:p>
            <a:pPr marL="179388" indent="-179388">
              <a:buNone/>
            </a:pPr>
            <a:r>
              <a:rPr lang="ja-JP" altLang="en-US" sz="1800" dirty="0" smtClean="0"/>
              <a:t>○</a:t>
            </a:r>
            <a:r>
              <a:rPr kumimoji="1" lang="ja-JP" altLang="en-US" sz="1800" dirty="0" smtClean="0"/>
              <a:t>拠出型企業年金</a:t>
            </a:r>
            <a:r>
              <a:rPr lang="ja-JP" altLang="en-US" sz="1800" dirty="0" smtClean="0"/>
              <a:t>保険</a:t>
            </a:r>
            <a:r>
              <a:rPr kumimoji="1" lang="ja-JP" altLang="en-US" sz="1800" dirty="0" smtClean="0"/>
              <a:t>の予定利率水準については、年金資産の特性を踏まえて、次のような点に留意して設定させていただきたいと考えております。</a:t>
            </a:r>
            <a:endParaRPr lang="en-US" altLang="ja-JP" sz="1800" dirty="0" smtClean="0"/>
          </a:p>
          <a:p>
            <a:pPr marL="179388" indent="0">
              <a:buNone/>
            </a:pPr>
            <a:r>
              <a:rPr kumimoji="1" lang="ja-JP" altLang="en-US" sz="1800" dirty="0" smtClean="0"/>
              <a:t>①年金資産の長期性・安定性・確実性から安定収益資産の収益率を中心とすること。</a:t>
            </a:r>
            <a:endParaRPr lang="en-US" altLang="ja-JP" sz="1800" dirty="0" smtClean="0"/>
          </a:p>
          <a:p>
            <a:pPr marL="179388" indent="0">
              <a:spcAft>
                <a:spcPts val="600"/>
              </a:spcAft>
              <a:buNone/>
            </a:pPr>
            <a:r>
              <a:rPr lang="ja-JP" altLang="en-US" sz="1800" dirty="0" smtClean="0"/>
              <a:t>②昨今の経済・金融環境下、達成可能な水準であること。</a:t>
            </a:r>
            <a:endParaRPr lang="en-US" altLang="ja-JP" sz="1800" dirty="0" smtClean="0"/>
          </a:p>
          <a:p>
            <a:pPr marL="536575" indent="-536575">
              <a:lnSpc>
                <a:spcPct val="110000"/>
              </a:lnSpc>
              <a:buNone/>
            </a:pPr>
            <a:r>
              <a:rPr lang="ja-JP" altLang="en-US" sz="1800" dirty="0" smtClean="0"/>
              <a:t>  ⇒　</a:t>
            </a:r>
            <a:r>
              <a:rPr lang="ja-JP" altLang="ja-JP" sz="1800" dirty="0" smtClean="0"/>
              <a:t>国内外の金利低下と低金利環境の長期化により厳しい運用環境が当面継続する</a:t>
            </a:r>
            <a:r>
              <a:rPr lang="en-US" altLang="ja-JP" sz="1800" dirty="0" smtClean="0"/>
              <a:t/>
            </a:r>
            <a:br>
              <a:rPr lang="en-US" altLang="ja-JP" sz="1800" dirty="0" smtClean="0"/>
            </a:br>
            <a:r>
              <a:rPr lang="ja-JP" altLang="ja-JP" sz="1800" dirty="0" smtClean="0"/>
              <a:t>見通しです。</a:t>
            </a:r>
            <a:r>
              <a:rPr lang="en-US" altLang="ja-JP" sz="1800" dirty="0" smtClean="0"/>
              <a:t/>
            </a:r>
            <a:br>
              <a:rPr lang="en-US" altLang="ja-JP" sz="1800" dirty="0" smtClean="0"/>
            </a:br>
            <a:r>
              <a:rPr lang="ja-JP" altLang="ja-JP" sz="1800" dirty="0" smtClean="0"/>
              <a:t>長期予想による期待リターンを踏まえ、予定利率は</a:t>
            </a:r>
            <a:r>
              <a:rPr lang="en-US" altLang="ja-JP" sz="1800" dirty="0" smtClean="0"/>
              <a:t>0.75</a:t>
            </a:r>
            <a:r>
              <a:rPr lang="ja-JP" altLang="ja-JP" sz="1800" dirty="0" smtClean="0"/>
              <a:t>％とさせていただきました。</a:t>
            </a:r>
            <a:endParaRPr lang="en-US" altLang="ja-JP" sz="1800" dirty="0" smtClean="0"/>
          </a:p>
          <a:p>
            <a:pPr marL="179388" indent="-179388">
              <a:buNone/>
            </a:pPr>
            <a:endParaRPr lang="en-US" altLang="ja-JP" sz="1800" dirty="0" smtClean="0"/>
          </a:p>
          <a:p>
            <a:pPr marL="179388" indent="-179388">
              <a:buNone/>
            </a:pPr>
            <a:endParaRPr lang="en-US" altLang="ja-JP" sz="1800" dirty="0" smtClean="0"/>
          </a:p>
        </p:txBody>
      </p:sp>
      <p:sp>
        <p:nvSpPr>
          <p:cNvPr id="4" name="コンテンツ プレースホルダ 2"/>
          <p:cNvSpPr txBox="1">
            <a:spLocks/>
          </p:cNvSpPr>
          <p:nvPr/>
        </p:nvSpPr>
        <p:spPr>
          <a:xfrm>
            <a:off x="179512" y="404664"/>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１．</a:t>
            </a:r>
            <a:r>
              <a:rPr kumimoji="1" lang="ja-JP" altLang="en-US"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予定利率水準の設定</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5" name="コンテンツ プレースホルダ 2"/>
          <p:cNvSpPr txBox="1">
            <a:spLocks/>
          </p:cNvSpPr>
          <p:nvPr/>
        </p:nvSpPr>
        <p:spPr>
          <a:xfrm>
            <a:off x="158824" y="2996952"/>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２．予定利率見直し時期</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6" name="コンテンツ プレースホルダ 2"/>
          <p:cNvSpPr txBox="1">
            <a:spLocks/>
          </p:cNvSpPr>
          <p:nvPr/>
        </p:nvSpPr>
        <p:spPr>
          <a:xfrm>
            <a:off x="457200" y="3284984"/>
            <a:ext cx="8435280" cy="459432"/>
          </a:xfrm>
          <a:prstGeom prst="rect">
            <a:avLst/>
          </a:prstGeom>
        </p:spPr>
        <p:txBody>
          <a:bodyPr vert="horz" lIns="91440" tIns="45720" rIns="91440" bIns="45720" rtlCol="0">
            <a:norm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rPr>
              <a:t>○</a:t>
            </a:r>
            <a:r>
              <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rPr>
              <a:t>2022</a:t>
            </a: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年</a:t>
            </a:r>
            <a:r>
              <a:rPr lang="en-US" altLang="ja-JP" noProof="0" dirty="0" smtClean="0">
                <a:latin typeface="Meiryo UI" pitchFamily="50" charset="-128"/>
                <a:ea typeface="Meiryo UI" pitchFamily="50" charset="-128"/>
              </a:rPr>
              <a:t>7</a:t>
            </a:r>
            <a:r>
              <a:rPr lang="ja-JP" altLang="en-US" dirty="0" smtClean="0">
                <a:latin typeface="Meiryo UI" pitchFamily="50" charset="-128"/>
                <a:ea typeface="Meiryo UI" pitchFamily="50" charset="-128"/>
              </a:rPr>
              <a:t>月</a:t>
            </a:r>
            <a:r>
              <a:rPr lang="en-US" altLang="ja-JP" dirty="0" smtClean="0">
                <a:latin typeface="Meiryo UI" pitchFamily="50" charset="-128"/>
                <a:ea typeface="Meiryo UI" pitchFamily="50" charset="-128"/>
              </a:rPr>
              <a:t>1</a:t>
            </a:r>
            <a:r>
              <a:rPr lang="ja-JP" altLang="en-US" dirty="0" smtClean="0">
                <a:latin typeface="Meiryo UI" pitchFamily="50" charset="-128"/>
                <a:ea typeface="Meiryo UI" pitchFamily="50" charset="-128"/>
              </a:rPr>
              <a:t>日より適用させていただきます</a:t>
            </a: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7" name="正方形/長方形 6"/>
          <p:cNvSpPr/>
          <p:nvPr/>
        </p:nvSpPr>
        <p:spPr>
          <a:xfrm>
            <a:off x="467544" y="4293096"/>
            <a:ext cx="7992888" cy="151216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itchFamily="50" charset="-128"/>
                <a:ea typeface="Meiryo UI" pitchFamily="50" charset="-128"/>
              </a:rPr>
              <a:t>約款 第</a:t>
            </a:r>
            <a:r>
              <a:rPr lang="en-US" altLang="ja-JP" sz="1200" b="1" dirty="0" smtClean="0">
                <a:solidFill>
                  <a:schemeClr val="tx1"/>
                </a:solidFill>
                <a:latin typeface="Meiryo UI" pitchFamily="50" charset="-128"/>
                <a:ea typeface="Meiryo UI" pitchFamily="50" charset="-128"/>
              </a:rPr>
              <a:t>34</a:t>
            </a:r>
            <a:r>
              <a:rPr lang="ja-JP" altLang="en-US" sz="1200" b="1" dirty="0" smtClean="0">
                <a:solidFill>
                  <a:schemeClr val="tx1"/>
                </a:solidFill>
                <a:latin typeface="Meiryo UI" pitchFamily="50" charset="-128"/>
                <a:ea typeface="Meiryo UI" pitchFamily="50" charset="-128"/>
              </a:rPr>
              <a:t>条（</a:t>
            </a:r>
            <a:r>
              <a:rPr lang="ja-JP" altLang="ja-JP" sz="1200" b="1" dirty="0" smtClean="0">
                <a:solidFill>
                  <a:schemeClr val="tx1"/>
                </a:solidFill>
                <a:latin typeface="Meiryo UI" pitchFamily="50" charset="-128"/>
                <a:ea typeface="Meiryo UI" pitchFamily="50" charset="-128"/>
              </a:rPr>
              <a:t>契約内容の一部変更）</a:t>
            </a:r>
          </a:p>
          <a:p>
            <a:r>
              <a:rPr lang="ja-JP" altLang="en-US" sz="1200" dirty="0" smtClean="0">
                <a:solidFill>
                  <a:schemeClr val="tx1"/>
                </a:solidFill>
                <a:latin typeface="Meiryo UI" pitchFamily="50" charset="-128"/>
                <a:ea typeface="Meiryo UI" pitchFamily="50" charset="-128"/>
              </a:rPr>
              <a:t>　　  </a:t>
            </a:r>
            <a:r>
              <a:rPr lang="ja-JP" altLang="ja-JP" sz="1200" dirty="0" smtClean="0">
                <a:solidFill>
                  <a:schemeClr val="tx1"/>
                </a:solidFill>
                <a:latin typeface="Meiryo UI" pitchFamily="50" charset="-128"/>
                <a:ea typeface="Meiryo UI" pitchFamily="50" charset="-128"/>
              </a:rPr>
              <a:t>当会社は、金利水準の低下その他の著しい経済変動などこの契約の締結の際予見しえない事情の変更により特に必要と認め</a:t>
            </a:r>
            <a:r>
              <a:rPr lang="en-US" altLang="ja-JP" sz="1200" dirty="0" smtClean="0">
                <a:solidFill>
                  <a:schemeClr val="tx1"/>
                </a:solidFill>
                <a:latin typeface="Meiryo UI" pitchFamily="50" charset="-128"/>
                <a:ea typeface="Meiryo UI" pitchFamily="50" charset="-128"/>
              </a:rPr>
              <a:t/>
            </a:r>
            <a:br>
              <a:rPr lang="en-US" altLang="ja-JP" sz="1200" dirty="0" smtClean="0">
                <a:solidFill>
                  <a:schemeClr val="tx1"/>
                </a:solidFill>
                <a:latin typeface="Meiryo UI" pitchFamily="50" charset="-128"/>
                <a:ea typeface="Meiryo UI" pitchFamily="50" charset="-128"/>
              </a:rPr>
            </a:br>
            <a:r>
              <a:rPr lang="en-US" altLang="ja-JP" sz="1200" dirty="0" smtClean="0">
                <a:solidFill>
                  <a:schemeClr val="tx1"/>
                </a:solidFill>
                <a:latin typeface="Meiryo UI" pitchFamily="50" charset="-128"/>
                <a:ea typeface="Meiryo UI" pitchFamily="50" charset="-128"/>
              </a:rPr>
              <a:t>   </a:t>
            </a:r>
            <a:r>
              <a:rPr lang="ja-JP" altLang="ja-JP" sz="1200" dirty="0" smtClean="0">
                <a:solidFill>
                  <a:schemeClr val="tx1"/>
                </a:solidFill>
                <a:latin typeface="Meiryo UI" pitchFamily="50" charset="-128"/>
                <a:ea typeface="Meiryo UI" pitchFamily="50" charset="-128"/>
              </a:rPr>
              <a:t>た場合には、保険業法および同法に基づく命令の定めるところにより主務官庁に届け出たうえで、返戻金、保険料および責任準</a:t>
            </a:r>
            <a:r>
              <a:rPr lang="en-US" altLang="ja-JP" sz="1200" dirty="0" smtClean="0">
                <a:solidFill>
                  <a:schemeClr val="tx1"/>
                </a:solidFill>
                <a:latin typeface="Meiryo UI" pitchFamily="50" charset="-128"/>
                <a:ea typeface="Meiryo UI" pitchFamily="50" charset="-128"/>
              </a:rPr>
              <a:t/>
            </a:r>
            <a:br>
              <a:rPr lang="en-US" altLang="ja-JP" sz="1200" dirty="0" smtClean="0">
                <a:solidFill>
                  <a:schemeClr val="tx1"/>
                </a:solidFill>
                <a:latin typeface="Meiryo UI" pitchFamily="50" charset="-128"/>
                <a:ea typeface="Meiryo UI" pitchFamily="50" charset="-128"/>
              </a:rPr>
            </a:br>
            <a:r>
              <a:rPr lang="en-US" altLang="ja-JP" sz="1200" dirty="0" smtClean="0">
                <a:solidFill>
                  <a:schemeClr val="tx1"/>
                </a:solidFill>
                <a:latin typeface="Meiryo UI" pitchFamily="50" charset="-128"/>
                <a:ea typeface="Meiryo UI" pitchFamily="50" charset="-128"/>
              </a:rPr>
              <a:t>  </a:t>
            </a:r>
            <a:r>
              <a:rPr lang="ja-JP" altLang="en-US" sz="1200" dirty="0" smtClean="0">
                <a:solidFill>
                  <a:schemeClr val="tx1"/>
                </a:solidFill>
                <a:latin typeface="Meiryo UI" pitchFamily="50" charset="-128"/>
                <a:ea typeface="Meiryo UI" pitchFamily="50" charset="-128"/>
              </a:rPr>
              <a:t> </a:t>
            </a:r>
            <a:r>
              <a:rPr lang="ja-JP" altLang="ja-JP" sz="1200" dirty="0" smtClean="0">
                <a:solidFill>
                  <a:schemeClr val="tx1"/>
                </a:solidFill>
                <a:latin typeface="Meiryo UI" pitchFamily="50" charset="-128"/>
                <a:ea typeface="Meiryo UI" pitchFamily="50" charset="-128"/>
              </a:rPr>
              <a:t>備金の計算の基礎を変更することがあります。</a:t>
            </a:r>
          </a:p>
          <a:p>
            <a:r>
              <a:rPr lang="ja-JP" altLang="ja-JP" sz="1200" dirty="0" smtClean="0">
                <a:solidFill>
                  <a:schemeClr val="tx1"/>
                </a:solidFill>
                <a:latin typeface="Meiryo UI" pitchFamily="50" charset="-128"/>
                <a:ea typeface="Meiryo UI" pitchFamily="50" charset="-128"/>
              </a:rPr>
              <a:t>２．前項の変更を行った場合でも、すでに年金受給権を取得している年金の受取人の年金額を減額することはありません。</a:t>
            </a:r>
          </a:p>
          <a:p>
            <a:r>
              <a:rPr lang="ja-JP" altLang="ja-JP" sz="1200" dirty="0" smtClean="0">
                <a:solidFill>
                  <a:schemeClr val="tx1"/>
                </a:solidFill>
                <a:latin typeface="Meiryo UI" pitchFamily="50" charset="-128"/>
                <a:ea typeface="Meiryo UI" pitchFamily="50" charset="-128"/>
              </a:rPr>
              <a:t>３．第１項によりこの契約の返戻金、保険料および責任準備金の計算の基礎を変更するときは、変更日の２か月前までに契約</a:t>
            </a:r>
            <a:r>
              <a:rPr lang="en-US" altLang="ja-JP" sz="1200" dirty="0" smtClean="0">
                <a:solidFill>
                  <a:schemeClr val="tx1"/>
                </a:solidFill>
                <a:latin typeface="Meiryo UI" pitchFamily="50" charset="-128"/>
                <a:ea typeface="Meiryo UI" pitchFamily="50" charset="-128"/>
              </a:rPr>
              <a:t/>
            </a:r>
            <a:br>
              <a:rPr lang="en-US" altLang="ja-JP" sz="1200" dirty="0" smtClean="0">
                <a:solidFill>
                  <a:schemeClr val="tx1"/>
                </a:solidFill>
                <a:latin typeface="Meiryo UI" pitchFamily="50" charset="-128"/>
                <a:ea typeface="Meiryo UI" pitchFamily="50" charset="-128"/>
              </a:rPr>
            </a:br>
            <a:r>
              <a:rPr lang="en-US" altLang="ja-JP" sz="1200" dirty="0" smtClean="0">
                <a:solidFill>
                  <a:schemeClr val="tx1"/>
                </a:solidFill>
                <a:latin typeface="Meiryo UI" pitchFamily="50" charset="-128"/>
                <a:ea typeface="Meiryo UI" pitchFamily="50" charset="-128"/>
              </a:rPr>
              <a:t>   </a:t>
            </a:r>
            <a:r>
              <a:rPr lang="ja-JP" altLang="ja-JP" sz="1200" dirty="0" smtClean="0">
                <a:solidFill>
                  <a:schemeClr val="tx1"/>
                </a:solidFill>
                <a:latin typeface="Meiryo UI" pitchFamily="50" charset="-128"/>
                <a:ea typeface="Meiryo UI" pitchFamily="50" charset="-128"/>
              </a:rPr>
              <a:t>者にその旨を通知します。</a:t>
            </a:r>
            <a:endParaRPr kumimoji="1" lang="ja-JP" altLang="en-US" sz="1200" dirty="0">
              <a:solidFill>
                <a:schemeClr val="tx1"/>
              </a:solidFill>
              <a:latin typeface="Meiryo UI" pitchFamily="50" charset="-128"/>
              <a:ea typeface="Meiryo UI" pitchFamily="50" charset="-128"/>
            </a:endParaRPr>
          </a:p>
        </p:txBody>
      </p:sp>
      <p:sp>
        <p:nvSpPr>
          <p:cNvPr id="8" name="コンテンツ プレースホルダ 2"/>
          <p:cNvSpPr txBox="1">
            <a:spLocks/>
          </p:cNvSpPr>
          <p:nvPr/>
        </p:nvSpPr>
        <p:spPr>
          <a:xfrm>
            <a:off x="446856" y="3717032"/>
            <a:ext cx="8229600" cy="576064"/>
          </a:xfrm>
          <a:prstGeom prst="rect">
            <a:avLst/>
          </a:prstGeom>
        </p:spPr>
        <p:txBody>
          <a:bodyPr vert="horz" lIns="91440" tIns="45720" rIns="91440" bIns="45720" rtlCol="0">
            <a:noAutofit/>
          </a:bodyPr>
          <a:lstStyle/>
          <a:p>
            <a:pPr marL="804863" marR="0" lvl="0" indent="-804863"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sz="1600" dirty="0" smtClean="0">
                <a:latin typeface="Meiryo UI" pitchFamily="50" charset="-128"/>
                <a:ea typeface="Meiryo UI" pitchFamily="50" charset="-128"/>
              </a:rPr>
              <a:t>(</a:t>
            </a:r>
            <a:r>
              <a:rPr lang="ja-JP" altLang="en-US" sz="1600" dirty="0" smtClean="0">
                <a:latin typeface="Meiryo UI" pitchFamily="50" charset="-128"/>
                <a:ea typeface="Meiryo UI" pitchFamily="50" charset="-128"/>
              </a:rPr>
              <a:t>ご参考①</a:t>
            </a:r>
            <a:r>
              <a:rPr lang="en-US" altLang="ja-JP" sz="1600" dirty="0" smtClean="0">
                <a:latin typeface="Meiryo UI" pitchFamily="50" charset="-128"/>
                <a:ea typeface="Meiryo UI" pitchFamily="50" charset="-128"/>
              </a:rPr>
              <a:t>)</a:t>
            </a:r>
            <a:r>
              <a:rPr lang="ja-JP" altLang="en-US" sz="1600" dirty="0" smtClean="0">
                <a:latin typeface="Meiryo UI" pitchFamily="50" charset="-128"/>
                <a:ea typeface="Meiryo UI" pitchFamily="50" charset="-128"/>
              </a:rPr>
              <a:t>今回の予定利率の変更は、拠出型企業年金保険の普通保険約款第</a:t>
            </a:r>
            <a:r>
              <a:rPr lang="en-US" altLang="ja-JP" sz="1600" dirty="0" smtClean="0">
                <a:latin typeface="Meiryo UI" pitchFamily="50" charset="-128"/>
                <a:ea typeface="Meiryo UI" pitchFamily="50" charset="-128"/>
              </a:rPr>
              <a:t>34</a:t>
            </a:r>
            <a:r>
              <a:rPr lang="ja-JP" altLang="en-US" sz="1600" dirty="0" smtClean="0">
                <a:latin typeface="Meiryo UI" pitchFamily="50" charset="-128"/>
                <a:ea typeface="Meiryo UI" pitchFamily="50" charset="-128"/>
              </a:rPr>
              <a:t>条に</a:t>
            </a:r>
            <a:r>
              <a:rPr lang="en-US" altLang="ja-JP" sz="1600" dirty="0" smtClean="0">
                <a:latin typeface="Meiryo UI" pitchFamily="50" charset="-128"/>
                <a:ea typeface="Meiryo UI" pitchFamily="50" charset="-128"/>
              </a:rPr>
              <a:t/>
            </a:r>
            <a:br>
              <a:rPr lang="en-US" altLang="ja-JP" sz="1600" dirty="0" smtClean="0">
                <a:latin typeface="Meiryo UI" pitchFamily="50" charset="-128"/>
                <a:ea typeface="Meiryo UI" pitchFamily="50" charset="-128"/>
              </a:rPr>
            </a:br>
            <a:r>
              <a:rPr lang="ja-JP" altLang="en-US" sz="1600" dirty="0" smtClean="0">
                <a:latin typeface="Meiryo UI" pitchFamily="50" charset="-128"/>
                <a:ea typeface="Meiryo UI" pitchFamily="50" charset="-128"/>
              </a:rPr>
              <a:t> もとづき変更させていただきます。</a:t>
            </a:r>
            <a:endParaRPr kumimoji="1" lang="en-US" altLang="ja-JP" sz="16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11" name="コンテンツ プレースホルダ 2"/>
          <p:cNvSpPr txBox="1">
            <a:spLocks/>
          </p:cNvSpPr>
          <p:nvPr/>
        </p:nvSpPr>
        <p:spPr>
          <a:xfrm>
            <a:off x="446856" y="5805264"/>
            <a:ext cx="8229600" cy="36004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sz="1600" dirty="0" smtClean="0">
                <a:latin typeface="Meiryo UI" pitchFamily="50" charset="-128"/>
                <a:ea typeface="Meiryo UI" pitchFamily="50" charset="-128"/>
              </a:rPr>
              <a:t>(</a:t>
            </a:r>
            <a:r>
              <a:rPr lang="ja-JP" altLang="en-US" sz="1600" dirty="0" smtClean="0">
                <a:latin typeface="Meiryo UI" pitchFamily="50" charset="-128"/>
                <a:ea typeface="Meiryo UI" pitchFamily="50" charset="-128"/>
              </a:rPr>
              <a:t>ご参考②</a:t>
            </a:r>
            <a:r>
              <a:rPr lang="en-US" altLang="ja-JP" sz="1600" dirty="0" smtClean="0">
                <a:latin typeface="Meiryo UI" pitchFamily="50" charset="-128"/>
                <a:ea typeface="Meiryo UI" pitchFamily="50" charset="-128"/>
              </a:rPr>
              <a:t>)</a:t>
            </a:r>
            <a:r>
              <a:rPr lang="ja-JP" altLang="en-US" sz="1600" dirty="0" smtClean="0">
                <a:latin typeface="Meiryo UI" pitchFamily="50" charset="-128"/>
                <a:ea typeface="Meiryo UI" pitchFamily="50" charset="-128"/>
              </a:rPr>
              <a:t>当社拠出型企業年金保険の予定利率の変遷</a:t>
            </a:r>
            <a:endParaRPr kumimoji="1" lang="en-US" altLang="ja-JP" sz="16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graphicFrame>
        <p:nvGraphicFramePr>
          <p:cNvPr id="12" name="表 11"/>
          <p:cNvGraphicFramePr>
            <a:graphicFrameLocks noGrp="1"/>
          </p:cNvGraphicFramePr>
          <p:nvPr/>
        </p:nvGraphicFramePr>
        <p:xfrm>
          <a:off x="1115615" y="6165304"/>
          <a:ext cx="7128793" cy="440359"/>
        </p:xfrm>
        <a:graphic>
          <a:graphicData uri="http://schemas.openxmlformats.org/drawingml/2006/table">
            <a:tbl>
              <a:tblPr firstRow="1" bandRow="1">
                <a:tableStyleId>{5C22544A-7EE6-4342-B048-85BDC9FD1C3A}</a:tableStyleId>
              </a:tblPr>
              <a:tblGrid>
                <a:gridCol w="1138211"/>
                <a:gridCol w="25400"/>
                <a:gridCol w="1022952"/>
                <a:gridCol w="988446"/>
                <a:gridCol w="988446"/>
                <a:gridCol w="988446"/>
                <a:gridCol w="988446"/>
                <a:gridCol w="988446"/>
              </a:tblGrid>
              <a:tr h="205049">
                <a:tc>
                  <a:txBody>
                    <a:bodyPr/>
                    <a:lstStyle/>
                    <a:p>
                      <a:pPr algn="ctr"/>
                      <a:r>
                        <a:rPr kumimoji="1" lang="ja-JP" altLang="en-US" sz="1400" b="0" dirty="0" smtClean="0">
                          <a:solidFill>
                            <a:schemeClr val="tx1"/>
                          </a:solidFill>
                          <a:latin typeface="Meiryo UI" pitchFamily="50" charset="-128"/>
                          <a:ea typeface="Meiryo UI" pitchFamily="50" charset="-128"/>
                        </a:rPr>
                        <a:t>設定時期</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Meiryo UI" pitchFamily="50" charset="-128"/>
                          <a:ea typeface="Meiryo UI" pitchFamily="50" charset="-128"/>
                        </a:rPr>
                        <a:t>～</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itchFamily="50" charset="-128"/>
                          <a:ea typeface="Meiryo UI" pitchFamily="50" charset="-128"/>
                        </a:rPr>
                        <a:t>1994.4</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itchFamily="50" charset="-128"/>
                          <a:ea typeface="Meiryo UI" pitchFamily="50" charset="-128"/>
                        </a:rPr>
                        <a:t>1996.4</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itchFamily="50" charset="-128"/>
                          <a:ea typeface="Meiryo UI" pitchFamily="50" charset="-128"/>
                        </a:rPr>
                        <a:t>1999.4</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itchFamily="50" charset="-128"/>
                          <a:ea typeface="Meiryo UI" pitchFamily="50" charset="-128"/>
                        </a:rPr>
                        <a:t>2002.9</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itchFamily="50" charset="-128"/>
                          <a:ea typeface="Meiryo UI" pitchFamily="50" charset="-128"/>
                        </a:rPr>
                        <a:t>2022.7</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6999">
                <a:tc>
                  <a:txBody>
                    <a:bodyPr/>
                    <a:lstStyle/>
                    <a:p>
                      <a:pPr algn="ctr"/>
                      <a:r>
                        <a:rPr kumimoji="1" lang="ja-JP" altLang="en-US" sz="1400" b="0" dirty="0" smtClean="0">
                          <a:solidFill>
                            <a:schemeClr val="tx1"/>
                          </a:solidFill>
                          <a:latin typeface="Meiryo UI" pitchFamily="50" charset="-128"/>
                          <a:ea typeface="Meiryo UI" pitchFamily="50" charset="-128"/>
                        </a:rPr>
                        <a:t>予定利率</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itchFamily="50" charset="-128"/>
                          <a:ea typeface="Meiryo UI" pitchFamily="50" charset="-128"/>
                        </a:rPr>
                        <a:t>5.50</a:t>
                      </a:r>
                      <a:r>
                        <a:rPr kumimoji="1" lang="ja-JP" altLang="en-US" sz="1400" b="0" dirty="0" smtClean="0">
                          <a:solidFill>
                            <a:schemeClr val="tx1"/>
                          </a:solidFill>
                          <a:latin typeface="Meiryo UI" pitchFamily="50" charset="-128"/>
                          <a:ea typeface="Meiryo UI" pitchFamily="50" charset="-128"/>
                        </a:rPr>
                        <a:t>％</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itchFamily="50" charset="-128"/>
                          <a:ea typeface="Meiryo UI" pitchFamily="50" charset="-128"/>
                        </a:rPr>
                        <a:t>4.50</a:t>
                      </a:r>
                      <a:r>
                        <a:rPr kumimoji="1" lang="ja-JP" altLang="en-US" sz="1400" dirty="0" smtClean="0">
                          <a:solidFill>
                            <a:schemeClr val="tx1"/>
                          </a:solidFill>
                          <a:latin typeface="Meiryo UI" pitchFamily="50" charset="-128"/>
                          <a:ea typeface="Meiryo UI" pitchFamily="50" charset="-128"/>
                        </a:rPr>
                        <a:t>％</a:t>
                      </a:r>
                      <a:endParaRPr kumimoji="1" lang="ja-JP" altLang="en-US" sz="140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itchFamily="50" charset="-128"/>
                          <a:ea typeface="Meiryo UI" pitchFamily="50" charset="-128"/>
                        </a:rPr>
                        <a:t>2.50</a:t>
                      </a:r>
                      <a:r>
                        <a:rPr kumimoji="1" lang="ja-JP" altLang="en-US" sz="1400" dirty="0" smtClean="0">
                          <a:solidFill>
                            <a:schemeClr val="tx1"/>
                          </a:solidFill>
                          <a:latin typeface="Meiryo UI" pitchFamily="50" charset="-128"/>
                          <a:ea typeface="Meiryo UI" pitchFamily="50" charset="-128"/>
                        </a:rPr>
                        <a:t>％</a:t>
                      </a:r>
                      <a:endParaRPr kumimoji="1" lang="ja-JP" altLang="en-US" sz="140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itchFamily="50" charset="-128"/>
                          <a:ea typeface="Meiryo UI" pitchFamily="50" charset="-128"/>
                        </a:rPr>
                        <a:t>1.50</a:t>
                      </a:r>
                      <a:r>
                        <a:rPr kumimoji="1" lang="ja-JP" altLang="en-US" sz="1400" dirty="0" smtClean="0">
                          <a:solidFill>
                            <a:schemeClr val="tx1"/>
                          </a:solidFill>
                          <a:latin typeface="Meiryo UI" pitchFamily="50" charset="-128"/>
                          <a:ea typeface="Meiryo UI" pitchFamily="50" charset="-128"/>
                        </a:rPr>
                        <a:t>％</a:t>
                      </a:r>
                      <a:endParaRPr kumimoji="1" lang="ja-JP" altLang="en-US" sz="140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itchFamily="50" charset="-128"/>
                          <a:ea typeface="Meiryo UI" pitchFamily="50" charset="-128"/>
                        </a:rPr>
                        <a:t>1.25</a:t>
                      </a:r>
                      <a:r>
                        <a:rPr kumimoji="1" lang="ja-JP" altLang="en-US" sz="1400" dirty="0" smtClean="0">
                          <a:solidFill>
                            <a:schemeClr val="tx1"/>
                          </a:solidFill>
                          <a:latin typeface="Meiryo UI" pitchFamily="50" charset="-128"/>
                          <a:ea typeface="Meiryo UI" pitchFamily="50" charset="-128"/>
                        </a:rPr>
                        <a:t>％</a:t>
                      </a:r>
                      <a:endParaRPr kumimoji="1" lang="ja-JP" altLang="en-US" sz="140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itchFamily="50" charset="-128"/>
                          <a:ea typeface="Meiryo UI" pitchFamily="50" charset="-128"/>
                        </a:rPr>
                        <a:t>0.75</a:t>
                      </a:r>
                      <a:r>
                        <a:rPr kumimoji="1" lang="ja-JP" altLang="en-US" sz="1400" b="0" dirty="0" smtClean="0">
                          <a:solidFill>
                            <a:schemeClr val="tx1"/>
                          </a:solidFill>
                          <a:latin typeface="Meiryo UI" pitchFamily="50" charset="-128"/>
                          <a:ea typeface="Meiryo UI" pitchFamily="50" charset="-128"/>
                        </a:rPr>
                        <a:t>％</a:t>
                      </a:r>
                      <a:endParaRPr kumimoji="1" lang="ja-JP" altLang="en-US" sz="1400" b="0" dirty="0">
                        <a:solidFill>
                          <a:schemeClr val="tx1"/>
                        </a:solidFill>
                        <a:latin typeface="Meiryo UI" pitchFamily="50" charset="-128"/>
                        <a:ea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rPr>
              <a:t>6</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a:solidFill>
                  <a:schemeClr val="bg1"/>
                </a:solidFill>
              </a:rPr>
              <a:t>Ⅲ</a:t>
            </a:r>
            <a:r>
              <a:rPr lang="ja-JP" altLang="en-US" sz="2000" b="1" dirty="0" err="1" smtClean="0">
                <a:solidFill>
                  <a:schemeClr val="bg1"/>
                </a:solidFill>
              </a:rPr>
              <a:t>．</a:t>
            </a:r>
            <a:r>
              <a:rPr lang="ja-JP" altLang="en-US" sz="2000" b="1" dirty="0" smtClean="0">
                <a:solidFill>
                  <a:schemeClr val="bg1"/>
                </a:solidFill>
              </a:rPr>
              <a:t>予定利率水準と見直し時期等</a:t>
            </a:r>
            <a:endParaRPr kumimoji="1" lang="ja-JP" altLang="en-US" sz="2000" b="1" dirty="0">
              <a:solidFill>
                <a:schemeClr val="bg1"/>
              </a:solidFill>
            </a:endParaRPr>
          </a:p>
        </p:txBody>
      </p:sp>
      <p:sp>
        <p:nvSpPr>
          <p:cNvPr id="3" name="コンテンツ プレースホルダ 2"/>
          <p:cNvSpPr>
            <a:spLocks noGrp="1"/>
          </p:cNvSpPr>
          <p:nvPr>
            <p:ph idx="1"/>
          </p:nvPr>
        </p:nvSpPr>
        <p:spPr>
          <a:xfrm>
            <a:off x="457200" y="764704"/>
            <a:ext cx="8435280" cy="4464496"/>
          </a:xfrm>
        </p:spPr>
        <p:txBody>
          <a:bodyPr>
            <a:normAutofit/>
          </a:bodyPr>
          <a:lstStyle/>
          <a:p>
            <a:pPr marL="179388" indent="-179388">
              <a:buNone/>
            </a:pPr>
            <a:r>
              <a:rPr lang="ja-JP" altLang="en-US" sz="1800" dirty="0" smtClean="0"/>
              <a:t>○今般の予定利率見直しに伴い、拠出型企業年金保険の配当金の計算方式を、２０２２年度決算に基づく２０２３年度の配当計算より変更いたします。</a:t>
            </a:r>
            <a:endParaRPr lang="en-US" altLang="ja-JP" sz="1800" dirty="0" smtClean="0"/>
          </a:p>
          <a:p>
            <a:pPr marL="179388" indent="-179388">
              <a:buNone/>
            </a:pPr>
            <a:r>
              <a:rPr lang="ja-JP" altLang="en-US" sz="1800" dirty="0" smtClean="0"/>
              <a:t>○新しい計算方式は、現在予定利率 年　</a:t>
            </a:r>
            <a:r>
              <a:rPr lang="en-US" altLang="ja-JP" sz="1800" dirty="0" smtClean="0"/>
              <a:t>0.75%</a:t>
            </a:r>
            <a:r>
              <a:rPr lang="ja-JP" altLang="en-US" sz="1800" dirty="0" smtClean="0"/>
              <a:t>の団体年金保険商品</a:t>
            </a:r>
            <a:r>
              <a:rPr lang="en-US" altLang="ja-JP" sz="1800" dirty="0" smtClean="0"/>
              <a:t>(※)</a:t>
            </a:r>
            <a:r>
              <a:rPr lang="ja-JP" altLang="en-US" sz="1800" dirty="0" smtClean="0"/>
              <a:t>に適用している計算方式と同様とさせていただく予定です。</a:t>
            </a:r>
            <a:endParaRPr lang="en-US" altLang="ja-JP" sz="1800" dirty="0" smtClean="0"/>
          </a:p>
          <a:p>
            <a:pPr marL="177800" indent="-177800">
              <a:buNone/>
            </a:pPr>
            <a:r>
              <a:rPr lang="ja-JP" altLang="en-US" sz="1800" dirty="0" smtClean="0"/>
              <a:t>○しかしながら、拠出型企業年金保険においては、現在の金融環境では予定利率引き下げ後も大幅な収益改善は見込めないため、他の団体年金保険商品とは異なり、現時点では、配当還元可能な水準まで内部留保を確保することは困難な見通しと考えておりますこと、ご了承いただけますようお願い申しあげます。 </a:t>
            </a:r>
          </a:p>
        </p:txBody>
      </p:sp>
      <p:sp>
        <p:nvSpPr>
          <p:cNvPr id="4" name="コンテンツ プレースホルダ 2"/>
          <p:cNvSpPr txBox="1">
            <a:spLocks/>
          </p:cNvSpPr>
          <p:nvPr/>
        </p:nvSpPr>
        <p:spPr>
          <a:xfrm>
            <a:off x="179512" y="404664"/>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noProof="0" dirty="0" smtClean="0">
                <a:latin typeface="Meiryo UI" pitchFamily="50" charset="-128"/>
                <a:ea typeface="Meiryo UI" pitchFamily="50" charset="-128"/>
              </a:rPr>
              <a:t>３．配当金計算方式の見直しと配当見通し</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6" name="コンテンツ プレースホルダ 2"/>
          <p:cNvSpPr txBox="1">
            <a:spLocks/>
          </p:cNvSpPr>
          <p:nvPr/>
        </p:nvSpPr>
        <p:spPr>
          <a:xfrm>
            <a:off x="457200" y="3617640"/>
            <a:ext cx="8435280" cy="459432"/>
          </a:xfrm>
          <a:prstGeom prst="rect">
            <a:avLst/>
          </a:prstGeom>
        </p:spPr>
        <p:txBody>
          <a:bodyPr vert="horz" lIns="91440" tIns="45720" rIns="91440" bIns="45720" rtlCol="0">
            <a:norm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dirty="0" smtClean="0">
                <a:latin typeface="Meiryo UI" pitchFamily="50" charset="-128"/>
                <a:ea typeface="Meiryo UI" pitchFamily="50" charset="-128"/>
              </a:rPr>
              <a:t>※</a:t>
            </a:r>
            <a:r>
              <a:rPr lang="ja-JP" altLang="en-US" dirty="0" smtClean="0">
                <a:latin typeface="Meiryo UI" pitchFamily="50" charset="-128"/>
                <a:ea typeface="Meiryo UI" pitchFamily="50" charset="-128"/>
              </a:rPr>
              <a:t>新企業年金保険</a:t>
            </a:r>
            <a:r>
              <a:rPr lang="en-US" altLang="ja-JP" dirty="0" smtClean="0">
                <a:latin typeface="Meiryo UI" pitchFamily="50" charset="-128"/>
                <a:ea typeface="Meiryo UI" pitchFamily="50" charset="-128"/>
              </a:rPr>
              <a:t>(</a:t>
            </a:r>
            <a:r>
              <a:rPr lang="ja-JP" altLang="en-US" dirty="0" smtClean="0">
                <a:latin typeface="Meiryo UI" pitchFamily="50" charset="-128"/>
                <a:ea typeface="Meiryo UI" pitchFamily="50" charset="-128"/>
              </a:rPr>
              <a:t>特定退職金共済、一般年金</a:t>
            </a:r>
            <a:r>
              <a:rPr lang="en-US" altLang="ja-JP" dirty="0" smtClean="0">
                <a:latin typeface="Meiryo UI" pitchFamily="50" charset="-128"/>
                <a:ea typeface="Meiryo UI" pitchFamily="50" charset="-128"/>
              </a:rPr>
              <a:t>)</a:t>
            </a:r>
            <a:r>
              <a:rPr lang="ja-JP" altLang="en-US" dirty="0" err="1" smtClean="0">
                <a:latin typeface="Meiryo UI" pitchFamily="50" charset="-128"/>
                <a:ea typeface="Meiryo UI" pitchFamily="50" charset="-128"/>
              </a:rPr>
              <a:t>、</a:t>
            </a:r>
            <a:r>
              <a:rPr lang="ja-JP" altLang="en-US" dirty="0" smtClean="0">
                <a:latin typeface="Meiryo UI" pitchFamily="50" charset="-128"/>
                <a:ea typeface="Meiryo UI" pitchFamily="50" charset="-128"/>
              </a:rPr>
              <a:t>厚生年金基金保険</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7"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schemeClr val="bg1"/>
                </a:solidFill>
                <a:effectLst/>
                <a:uLnTx/>
                <a:uFillTx/>
                <a:latin typeface="Meiryo UI" pitchFamily="50" charset="-128"/>
                <a:ea typeface="Meiryo UI" pitchFamily="50" charset="-128"/>
              </a:rPr>
              <a:t>7</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39" y="-27384"/>
            <a:ext cx="9153939" cy="432048"/>
          </a:xfrm>
          <a:solidFill>
            <a:srgbClr val="00B050"/>
          </a:solidFill>
        </p:spPr>
        <p:txBody>
          <a:bodyPr>
            <a:normAutofit/>
          </a:bodyPr>
          <a:lstStyle/>
          <a:p>
            <a:pPr algn="l"/>
            <a:r>
              <a:rPr lang="en-US" altLang="ja-JP" sz="2000" b="1" dirty="0" smtClean="0">
                <a:solidFill>
                  <a:schemeClr val="bg1"/>
                </a:solidFill>
              </a:rPr>
              <a:t>Ⅳ</a:t>
            </a:r>
            <a:r>
              <a:rPr lang="ja-JP" altLang="en-US" sz="2000" b="1" dirty="0" err="1" smtClean="0">
                <a:solidFill>
                  <a:schemeClr val="bg1"/>
                </a:solidFill>
              </a:rPr>
              <a:t>．</a:t>
            </a:r>
            <a:r>
              <a:rPr lang="ja-JP" altLang="en-US" sz="2000" b="1" dirty="0" smtClean="0">
                <a:solidFill>
                  <a:schemeClr val="bg1"/>
                </a:solidFill>
              </a:rPr>
              <a:t>予定利率の引き下げの影響</a:t>
            </a:r>
            <a:endParaRPr kumimoji="1" lang="ja-JP" altLang="en-US" sz="2000" b="1" dirty="0">
              <a:solidFill>
                <a:schemeClr val="bg1"/>
              </a:solidFill>
            </a:endParaRPr>
          </a:p>
        </p:txBody>
      </p:sp>
      <p:sp>
        <p:nvSpPr>
          <p:cNvPr id="4" name="コンテンツ プレースホルダ 2"/>
          <p:cNvSpPr txBox="1">
            <a:spLocks/>
          </p:cNvSpPr>
          <p:nvPr/>
        </p:nvSpPr>
        <p:spPr>
          <a:xfrm>
            <a:off x="179512" y="476672"/>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5" name="コンテンツ プレースホルダ 2"/>
          <p:cNvSpPr txBox="1">
            <a:spLocks/>
          </p:cNvSpPr>
          <p:nvPr/>
        </p:nvSpPr>
        <p:spPr>
          <a:xfrm>
            <a:off x="457200" y="908720"/>
            <a:ext cx="8435280" cy="504056"/>
          </a:xfrm>
          <a:prstGeom prst="rect">
            <a:avLst/>
          </a:prstGeom>
        </p:spPr>
        <p:txBody>
          <a:bodyPr vert="horz" lIns="91440" tIns="45720" rIns="91440" bIns="45720" rtlCol="0">
            <a:norm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a:t>
            </a:r>
            <a:r>
              <a:rPr lang="ja-JP" altLang="en-US" noProof="0" dirty="0" smtClean="0">
                <a:latin typeface="Meiryo UI" pitchFamily="50" charset="-128"/>
                <a:ea typeface="Meiryo UI" pitchFamily="50" charset="-128"/>
              </a:rPr>
              <a:t>保険料建て商品のため、お払込みいた</a:t>
            </a:r>
            <a:r>
              <a:rPr lang="ja-JP" altLang="en-US" dirty="0" smtClean="0">
                <a:latin typeface="Meiryo UI" pitchFamily="50" charset="-128"/>
                <a:ea typeface="Meiryo UI" pitchFamily="50" charset="-128"/>
              </a:rPr>
              <a:t>だく保険料への</a:t>
            </a: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影響はありません。</a:t>
            </a: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sp>
        <p:nvSpPr>
          <p:cNvPr id="6" name="コンテンツ プレースホルダ 2"/>
          <p:cNvSpPr txBox="1">
            <a:spLocks/>
          </p:cNvSpPr>
          <p:nvPr/>
        </p:nvSpPr>
        <p:spPr>
          <a:xfrm>
            <a:off x="179512" y="548680"/>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１．保険料への影響</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8" name="コンテンツ プレースホルダ 2"/>
          <p:cNvSpPr txBox="1">
            <a:spLocks/>
          </p:cNvSpPr>
          <p:nvPr/>
        </p:nvSpPr>
        <p:spPr>
          <a:xfrm>
            <a:off x="251520" y="1772816"/>
            <a:ext cx="8435280" cy="1584176"/>
          </a:xfrm>
          <a:prstGeom prst="rect">
            <a:avLst/>
          </a:prstGeom>
        </p:spPr>
        <p:txBody>
          <a:bodyPr vert="horz" lIns="91440" tIns="45720" rIns="91440" bIns="45720" rtlCol="0">
            <a:norm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noProof="0" dirty="0" smtClean="0">
                <a:latin typeface="Meiryo UI" pitchFamily="50" charset="-128"/>
                <a:ea typeface="Meiryo UI" pitchFamily="50" charset="-128"/>
              </a:rPr>
              <a:t>【</a:t>
            </a:r>
            <a:r>
              <a:rPr lang="ja-JP" altLang="en-US" noProof="0" dirty="0" smtClean="0">
                <a:latin typeface="Meiryo UI" pitchFamily="50" charset="-128"/>
                <a:ea typeface="Meiryo UI" pitchFamily="50" charset="-128"/>
              </a:rPr>
              <a:t>保険料払込期間中における影響</a:t>
            </a:r>
            <a:r>
              <a:rPr lang="en-US" altLang="ja-JP" dirty="0" smtClean="0">
                <a:latin typeface="Meiryo UI" pitchFamily="50" charset="-128"/>
                <a:ea typeface="Meiryo UI" pitchFamily="50" charset="-128"/>
              </a:rPr>
              <a:t>】</a:t>
            </a:r>
          </a:p>
          <a:p>
            <a:pPr marL="447675" indent="-252000">
              <a:spcBef>
                <a:spcPct val="20000"/>
              </a:spcBef>
              <a:defRPr/>
            </a:pPr>
            <a:r>
              <a:rPr kumimoji="1" lang="ja-JP" altLang="en-US"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rPr>
              <a:t>○</a:t>
            </a:r>
            <a:r>
              <a:rPr lang="ja-JP" altLang="en-US" dirty="0" smtClean="0">
                <a:latin typeface="Meiryo UI" pitchFamily="50" charset="-128"/>
                <a:ea typeface="Meiryo UI" pitchFamily="50" charset="-128"/>
              </a:rPr>
              <a:t>これまで適用されてきた予定利率による給付額（</a:t>
            </a:r>
            <a:r>
              <a:rPr lang="en-US" altLang="ja-JP" dirty="0" smtClean="0">
                <a:latin typeface="Meiryo UI" pitchFamily="50" charset="-128"/>
                <a:ea typeface="Meiryo UI" pitchFamily="50" charset="-128"/>
              </a:rPr>
              <a:t>1.25</a:t>
            </a:r>
            <a:r>
              <a:rPr lang="ja-JP" altLang="en-US" dirty="0" smtClean="0">
                <a:latin typeface="Meiryo UI" pitchFamily="50" charset="-128"/>
                <a:ea typeface="Meiryo UI" pitchFamily="50" charset="-128"/>
              </a:rPr>
              <a:t>％で作成されたパンフレット等に記載された給付額試算表）より下回るため、ご加入後元本割れする期間が現行よりも長くなる場合があります。</a:t>
            </a:r>
            <a:endParaRPr lang="en-US" altLang="ja-JP" dirty="0" smtClean="0">
              <a:latin typeface="Meiryo UI" pitchFamily="50" charset="-128"/>
              <a:ea typeface="Meiryo UI" pitchFamily="50" charset="-128"/>
            </a:endParaRPr>
          </a:p>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9" name="コンテンツ プレースホルダ 2"/>
          <p:cNvSpPr txBox="1">
            <a:spLocks/>
          </p:cNvSpPr>
          <p:nvPr/>
        </p:nvSpPr>
        <p:spPr>
          <a:xfrm>
            <a:off x="179512" y="1412776"/>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２．給付額への影響</a:t>
            </a:r>
            <a:endParaRPr kumimoji="1" lang="en-US" altLang="ja-JP" sz="18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n-cs"/>
            </a:endParaRPr>
          </a:p>
        </p:txBody>
      </p:sp>
      <p:sp>
        <p:nvSpPr>
          <p:cNvPr id="10" name="コンテンツ プレースホルダ 2"/>
          <p:cNvSpPr txBox="1">
            <a:spLocks/>
          </p:cNvSpPr>
          <p:nvPr/>
        </p:nvSpPr>
        <p:spPr>
          <a:xfrm>
            <a:off x="323528" y="2996952"/>
            <a:ext cx="9073008" cy="1728192"/>
          </a:xfrm>
          <a:prstGeom prst="rect">
            <a:avLst/>
          </a:prstGeom>
        </p:spPr>
        <p:txBody>
          <a:bodyPr vert="horz" lIns="0" tIns="0" rIns="0" bIns="0" rtlCol="0">
            <a:normAutofit/>
          </a:bodyPr>
          <a:lstStyle/>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noProof="0" dirty="0" smtClean="0">
                <a:latin typeface="Meiryo UI" pitchFamily="50" charset="-128"/>
                <a:ea typeface="Meiryo UI" pitchFamily="50" charset="-128"/>
              </a:rPr>
              <a:t>【</a:t>
            </a:r>
            <a:r>
              <a:rPr lang="ja-JP" altLang="en-US" dirty="0" smtClean="0">
                <a:latin typeface="Meiryo UI" pitchFamily="50" charset="-128"/>
                <a:ea typeface="Meiryo UI" pitchFamily="50" charset="-128"/>
              </a:rPr>
              <a:t>年金額への影響</a:t>
            </a:r>
            <a:r>
              <a:rPr lang="en-US" altLang="ja-JP" dirty="0" smtClean="0">
                <a:latin typeface="Meiryo UI" pitchFamily="50" charset="-128"/>
                <a:ea typeface="Meiryo UI" pitchFamily="50" charset="-128"/>
              </a:rPr>
              <a:t>】</a:t>
            </a:r>
          </a:p>
          <a:p>
            <a:pPr marL="447675" marR="0" lvl="0" indent="-2520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a:t>
            </a:r>
            <a:r>
              <a:rPr lang="ja-JP" altLang="en-US" dirty="0" smtClean="0">
                <a:latin typeface="Meiryo UI" pitchFamily="50" charset="-128"/>
                <a:ea typeface="Meiryo UI" pitchFamily="50" charset="-128"/>
              </a:rPr>
              <a:t>既に年金受給中、または、</a:t>
            </a:r>
            <a:r>
              <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rPr>
              <a:t>2022</a:t>
            </a: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年</a:t>
            </a:r>
            <a:r>
              <a:rPr lang="en-US" altLang="ja-JP" dirty="0" smtClean="0">
                <a:latin typeface="Meiryo UI" pitchFamily="50" charset="-128"/>
                <a:ea typeface="Meiryo UI" pitchFamily="50" charset="-128"/>
              </a:rPr>
              <a:t>6</a:t>
            </a: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月までに年金</a:t>
            </a:r>
            <a:r>
              <a:rPr lang="ja-JP" altLang="en-US" dirty="0" smtClean="0">
                <a:latin typeface="Meiryo UI" pitchFamily="50" charset="-128"/>
                <a:ea typeface="Meiryo UI" pitchFamily="50" charset="-128"/>
              </a:rPr>
              <a:t>受給権</a:t>
            </a:r>
            <a:r>
              <a:rPr lang="en-US" altLang="ja-JP" dirty="0" smtClean="0">
                <a:latin typeface="Meiryo UI" pitchFamily="50" charset="-128"/>
                <a:ea typeface="Meiryo UI" pitchFamily="50" charset="-128"/>
              </a:rPr>
              <a:t>(※1)</a:t>
            </a:r>
            <a:r>
              <a:rPr lang="ja-JP" altLang="en-US" dirty="0" smtClean="0">
                <a:latin typeface="Meiryo UI" pitchFamily="50" charset="-128"/>
                <a:ea typeface="Meiryo UI" pitchFamily="50" charset="-128"/>
              </a:rPr>
              <a:t>を取得し、年金受給を開始</a:t>
            </a:r>
            <a:r>
              <a:rPr lang="en-US" altLang="ja-JP" dirty="0" smtClean="0">
                <a:latin typeface="Meiryo UI" pitchFamily="50" charset="-128"/>
                <a:ea typeface="Meiryo UI" pitchFamily="50" charset="-128"/>
              </a:rPr>
              <a:t>(※2)</a:t>
            </a:r>
            <a:r>
              <a:rPr lang="ja-JP" altLang="en-US" dirty="0" smtClean="0">
                <a:latin typeface="Meiryo UI" pitchFamily="50" charset="-128"/>
                <a:ea typeface="Meiryo UI" pitchFamily="50" charset="-128"/>
              </a:rPr>
              <a:t>される方の年金額について</a:t>
            </a: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は、今回の予定利率の引き下げによる影響はありません。</a:t>
            </a: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a:p>
            <a:pPr marL="447675" marR="0" lvl="0" indent="-2520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　  </a:t>
            </a:r>
            <a:r>
              <a:rPr lang="en-US" altLang="ja-JP" noProof="0" dirty="0" smtClean="0">
                <a:latin typeface="Meiryo UI" pitchFamily="50" charset="-128"/>
                <a:ea typeface="Meiryo UI" pitchFamily="50" charset="-128"/>
              </a:rPr>
              <a:t>※</a:t>
            </a:r>
            <a:r>
              <a:rPr lang="ja-JP" altLang="en-US" dirty="0" smtClean="0">
                <a:latin typeface="Meiryo UI" pitchFamily="50" charset="-128"/>
                <a:ea typeface="Meiryo UI" pitchFamily="50" charset="-128"/>
              </a:rPr>
              <a:t>１</a:t>
            </a:r>
            <a:r>
              <a:rPr lang="en-US" altLang="ja-JP" dirty="0" smtClean="0">
                <a:latin typeface="Meiryo UI" pitchFamily="50" charset="-128"/>
                <a:ea typeface="Meiryo UI" pitchFamily="50" charset="-128"/>
              </a:rPr>
              <a:t>:</a:t>
            </a:r>
            <a:r>
              <a:rPr lang="ja-JP" altLang="en-US" dirty="0" smtClean="0">
                <a:latin typeface="Meiryo UI" pitchFamily="50" charset="-128"/>
                <a:ea typeface="Meiryo UI" pitchFamily="50" charset="-128"/>
              </a:rPr>
              <a:t>年金請求を実施いただき、諸手続きが完了した月の翌月</a:t>
            </a:r>
            <a:r>
              <a:rPr lang="en-US" altLang="ja-JP" dirty="0" smtClean="0">
                <a:latin typeface="Meiryo UI" pitchFamily="50" charset="-128"/>
                <a:ea typeface="Meiryo UI" pitchFamily="50" charset="-128"/>
              </a:rPr>
              <a:t>1</a:t>
            </a:r>
            <a:r>
              <a:rPr lang="ja-JP" altLang="en-US" dirty="0" smtClean="0">
                <a:latin typeface="Meiryo UI" pitchFamily="50" charset="-128"/>
                <a:ea typeface="Meiryo UI" pitchFamily="50" charset="-128"/>
              </a:rPr>
              <a:t>日を指します。</a:t>
            </a:r>
            <a:r>
              <a:rPr lang="en-US" altLang="ja-JP" dirty="0" smtClean="0">
                <a:latin typeface="Meiryo UI" pitchFamily="50" charset="-128"/>
                <a:ea typeface="Meiryo UI" pitchFamily="50" charset="-128"/>
              </a:rPr>
              <a:t/>
            </a:r>
            <a:br>
              <a:rPr lang="en-US" altLang="ja-JP" dirty="0" smtClean="0">
                <a:latin typeface="Meiryo UI" pitchFamily="50" charset="-128"/>
                <a:ea typeface="Meiryo UI" pitchFamily="50" charset="-128"/>
              </a:rPr>
            </a:br>
            <a:r>
              <a:rPr lang="en-US" altLang="ja-JP" dirty="0" smtClean="0">
                <a:latin typeface="Meiryo UI" pitchFamily="50" charset="-128"/>
                <a:ea typeface="Meiryo UI" pitchFamily="50" charset="-128"/>
              </a:rPr>
              <a:t> </a:t>
            </a:r>
            <a:r>
              <a:rPr lang="en-US" altLang="ja-JP" noProof="0" dirty="0" smtClean="0">
                <a:latin typeface="Meiryo UI" pitchFamily="50" charset="-128"/>
                <a:ea typeface="Meiryo UI" pitchFamily="50" charset="-128"/>
              </a:rPr>
              <a:t>※</a:t>
            </a:r>
            <a:r>
              <a:rPr lang="ja-JP" altLang="en-US" noProof="0" dirty="0" smtClean="0">
                <a:latin typeface="Meiryo UI" pitchFamily="50" charset="-128"/>
                <a:ea typeface="Meiryo UI" pitchFamily="50" charset="-128"/>
              </a:rPr>
              <a:t>２</a:t>
            </a:r>
            <a:r>
              <a:rPr lang="en-US" altLang="ja-JP" noProof="0" dirty="0" smtClean="0">
                <a:latin typeface="Meiryo UI" pitchFamily="50" charset="-128"/>
                <a:ea typeface="Meiryo UI" pitchFamily="50" charset="-128"/>
              </a:rPr>
              <a:t>:</a:t>
            </a:r>
            <a:r>
              <a:rPr lang="ja-JP" altLang="en-US" noProof="0" dirty="0" smtClean="0">
                <a:latin typeface="Meiryo UI" pitchFamily="50" charset="-128"/>
                <a:ea typeface="Meiryo UI" pitchFamily="50" charset="-128"/>
              </a:rPr>
              <a:t>年金のお支払月はお客さまの制度ごとに異なります。</a:t>
            </a: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a:p>
            <a:pPr marL="179388" marR="0" lvl="0" indent="-1793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sp>
        <p:nvSpPr>
          <p:cNvPr id="11" name="コンテンツ プレースホルダ 2"/>
          <p:cNvSpPr txBox="1">
            <a:spLocks/>
          </p:cNvSpPr>
          <p:nvPr/>
        </p:nvSpPr>
        <p:spPr>
          <a:xfrm>
            <a:off x="457200" y="5013176"/>
            <a:ext cx="8435280" cy="2088232"/>
          </a:xfrm>
          <a:prstGeom prst="rect">
            <a:avLst/>
          </a:prstGeom>
        </p:spPr>
        <p:txBody>
          <a:bodyPr vert="horz" lIns="91440" tIns="45720" rIns="91440" bIns="45720" rtlCol="0">
            <a:normAutofit/>
          </a:bodyPr>
          <a:lstStyle/>
          <a:p>
            <a:pPr marL="447675" marR="0" lvl="0" indent="-2520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effectLst/>
                <a:uLnTx/>
                <a:uFillTx/>
                <a:latin typeface="Meiryo UI" pitchFamily="50" charset="-128"/>
                <a:ea typeface="Meiryo UI" pitchFamily="50" charset="-128"/>
                <a:cs typeface="+mn-cs"/>
              </a:rPr>
              <a:t>○共同取扱契約では、</a:t>
            </a:r>
            <a:r>
              <a:rPr lang="ja-JP" altLang="en-US" dirty="0" smtClean="0">
                <a:latin typeface="Meiryo UI" pitchFamily="50" charset="-128"/>
                <a:ea typeface="Meiryo UI" pitchFamily="50" charset="-128"/>
              </a:rPr>
              <a:t>各生保の引受割合に応じた保険料積立金に対し、各社の予定利率が適用されます。</a:t>
            </a:r>
            <a:endParaRPr lang="en-US" altLang="ja-JP" dirty="0" smtClean="0">
              <a:latin typeface="Meiryo UI" pitchFamily="50" charset="-128"/>
              <a:ea typeface="Meiryo UI" pitchFamily="50" charset="-128"/>
            </a:endParaRPr>
          </a:p>
          <a:p>
            <a:pPr marL="447675" marR="0" lvl="0" indent="-2520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○当社の今回の予定利率の引き下げ幅は年</a:t>
            </a:r>
            <a:r>
              <a:rPr lang="en-US" altLang="ja-JP" dirty="0" smtClean="0">
                <a:latin typeface="Meiryo UI" pitchFamily="50" charset="-128"/>
                <a:ea typeface="Meiryo UI" pitchFamily="50" charset="-128"/>
              </a:rPr>
              <a:t>0.5</a:t>
            </a:r>
            <a:r>
              <a:rPr lang="ja-JP" altLang="en-US" dirty="0" smtClean="0">
                <a:latin typeface="Meiryo UI" pitchFamily="50" charset="-128"/>
                <a:ea typeface="Meiryo UI" pitchFamily="50" charset="-128"/>
              </a:rPr>
              <a:t>％</a:t>
            </a:r>
            <a:r>
              <a:rPr lang="en-US" altLang="ja-JP" dirty="0" smtClean="0">
                <a:latin typeface="Meiryo UI" pitchFamily="50" charset="-128"/>
                <a:ea typeface="Meiryo UI" pitchFamily="50" charset="-128"/>
              </a:rPr>
              <a:t>(※3)</a:t>
            </a:r>
            <a:r>
              <a:rPr lang="ja-JP" altLang="en-US" dirty="0" smtClean="0">
                <a:latin typeface="Meiryo UI" pitchFamily="50" charset="-128"/>
                <a:ea typeface="Meiryo UI" pitchFamily="50" charset="-128"/>
              </a:rPr>
              <a:t>ですが、今回の予定利率引き下げが、お客さまの年金共済制度全体に及ぼす影響は、各社の引受割合に応じて異なってまいります。</a:t>
            </a:r>
            <a:endParaRPr lang="en-US" altLang="ja-JP" dirty="0" smtClean="0">
              <a:latin typeface="Meiryo UI" pitchFamily="50" charset="-128"/>
              <a:ea typeface="Meiryo UI" pitchFamily="50" charset="-128"/>
            </a:endParaRPr>
          </a:p>
          <a:p>
            <a:pPr marL="447675" marR="0" lvl="0" indent="-2520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　　</a:t>
            </a:r>
            <a:r>
              <a:rPr lang="en-US" altLang="ja-JP" dirty="0" smtClean="0">
                <a:latin typeface="Meiryo UI" pitchFamily="50" charset="-128"/>
                <a:ea typeface="Meiryo UI" pitchFamily="50" charset="-128"/>
              </a:rPr>
              <a:t>※3:</a:t>
            </a:r>
            <a:r>
              <a:rPr lang="ja-JP" altLang="en-US" dirty="0" smtClean="0">
                <a:latin typeface="Meiryo UI" pitchFamily="50" charset="-128"/>
                <a:ea typeface="Meiryo UI" pitchFamily="50" charset="-128"/>
              </a:rPr>
              <a:t>　</a:t>
            </a:r>
            <a:r>
              <a:rPr lang="en-US" altLang="ja-JP" dirty="0" smtClean="0">
                <a:latin typeface="Meiryo UI" pitchFamily="50" charset="-128"/>
                <a:ea typeface="Meiryo UI" pitchFamily="50" charset="-128"/>
              </a:rPr>
              <a:t>(</a:t>
            </a:r>
            <a:r>
              <a:rPr lang="ja-JP" altLang="en-US" dirty="0" smtClean="0">
                <a:latin typeface="Meiryo UI" pitchFamily="50" charset="-128"/>
                <a:ea typeface="Meiryo UI" pitchFamily="50" charset="-128"/>
              </a:rPr>
              <a:t>現行</a:t>
            </a:r>
            <a:r>
              <a:rPr lang="en-US" altLang="ja-JP" dirty="0" smtClean="0">
                <a:latin typeface="Meiryo UI" pitchFamily="50" charset="-128"/>
                <a:ea typeface="Meiryo UI" pitchFamily="50" charset="-128"/>
              </a:rPr>
              <a:t>)1.25%</a:t>
            </a:r>
            <a:r>
              <a:rPr lang="ja-JP" altLang="en-US" dirty="0" err="1" smtClean="0">
                <a:latin typeface="Meiryo UI" pitchFamily="50" charset="-128"/>
                <a:ea typeface="Meiryo UI" pitchFamily="50" charset="-128"/>
              </a:rPr>
              <a:t>ー</a:t>
            </a:r>
            <a:r>
              <a:rPr lang="en-US" altLang="ja-JP" dirty="0" smtClean="0">
                <a:latin typeface="Meiryo UI" pitchFamily="50" charset="-128"/>
                <a:ea typeface="Meiryo UI" pitchFamily="50" charset="-128"/>
              </a:rPr>
              <a:t>(</a:t>
            </a:r>
            <a:r>
              <a:rPr lang="ja-JP" altLang="en-US" dirty="0" smtClean="0">
                <a:latin typeface="Meiryo UI" pitchFamily="50" charset="-128"/>
                <a:ea typeface="Meiryo UI" pitchFamily="50" charset="-128"/>
              </a:rPr>
              <a:t>引き下げ後</a:t>
            </a:r>
            <a:r>
              <a:rPr lang="en-US" altLang="ja-JP" dirty="0" smtClean="0">
                <a:latin typeface="Meiryo UI" pitchFamily="50" charset="-128"/>
                <a:ea typeface="Meiryo UI" pitchFamily="50" charset="-128"/>
              </a:rPr>
              <a:t>)0.75%</a:t>
            </a: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sp>
        <p:nvSpPr>
          <p:cNvPr id="12" name="コンテンツ プレースホルダ 2"/>
          <p:cNvSpPr txBox="1">
            <a:spLocks/>
          </p:cNvSpPr>
          <p:nvPr/>
        </p:nvSpPr>
        <p:spPr>
          <a:xfrm>
            <a:off x="179512" y="4653136"/>
            <a:ext cx="8229600" cy="36004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smtClean="0">
                <a:latin typeface="Meiryo UI" pitchFamily="50" charset="-128"/>
                <a:ea typeface="Meiryo UI" pitchFamily="50" charset="-128"/>
              </a:rPr>
              <a:t>３．共同取扱契約</a:t>
            </a:r>
            <a:r>
              <a:rPr lang="en-US" altLang="ja-JP" dirty="0" smtClean="0">
                <a:latin typeface="Meiryo UI" pitchFamily="50" charset="-128"/>
                <a:ea typeface="Meiryo UI" pitchFamily="50" charset="-128"/>
              </a:rPr>
              <a:t>(</a:t>
            </a:r>
            <a:r>
              <a:rPr lang="ja-JP" altLang="en-US" dirty="0" smtClean="0">
                <a:latin typeface="Meiryo UI" pitchFamily="50" charset="-128"/>
                <a:ea typeface="Meiryo UI" pitchFamily="50" charset="-128"/>
              </a:rPr>
              <a:t>複数の生命保険会社が受託するご契約</a:t>
            </a:r>
            <a:r>
              <a:rPr lang="en-US" altLang="ja-JP" dirty="0" smtClean="0">
                <a:latin typeface="Meiryo UI" pitchFamily="50" charset="-128"/>
                <a:ea typeface="Meiryo UI" pitchFamily="50" charset="-128"/>
              </a:rPr>
              <a:t>)</a:t>
            </a:r>
            <a:r>
              <a:rPr lang="ja-JP" altLang="en-US" dirty="0" err="1" smtClean="0">
                <a:latin typeface="Meiryo UI" pitchFamily="50" charset="-128"/>
                <a:ea typeface="Meiryo UI" pitchFamily="50" charset="-128"/>
              </a:rPr>
              <a:t>への</a:t>
            </a:r>
            <a:r>
              <a:rPr lang="ja-JP" altLang="en-US" dirty="0" smtClean="0">
                <a:latin typeface="Meiryo UI" pitchFamily="50" charset="-128"/>
                <a:ea typeface="Meiryo UI" pitchFamily="50" charset="-128"/>
              </a:rPr>
              <a:t>影響</a:t>
            </a:r>
            <a:endParaRPr kumimoji="1" lang="en-US" altLang="ja-JP" sz="1800" b="0" i="0" u="none" strike="noStrike" kern="1200" cap="none" spc="0" normalizeH="0" baseline="0" noProof="0" dirty="0" smtClean="0">
              <a:ln>
                <a:noFill/>
              </a:ln>
              <a:effectLst/>
              <a:uLnTx/>
              <a:uFillTx/>
              <a:latin typeface="Meiryo UI" pitchFamily="50" charset="-128"/>
              <a:ea typeface="Meiryo UI" pitchFamily="50" charset="-128"/>
              <a:cs typeface="+mn-cs"/>
            </a:endParaRPr>
          </a:p>
        </p:txBody>
      </p:sp>
      <p:sp>
        <p:nvSpPr>
          <p:cNvPr id="14" name="スライド番号プレースホルダ 4"/>
          <p:cNvSpPr txBox="1">
            <a:spLocks/>
          </p:cNvSpPr>
          <p:nvPr/>
        </p:nvSpPr>
        <p:spPr>
          <a:xfrm>
            <a:off x="8748464" y="6453376"/>
            <a:ext cx="360000" cy="360000"/>
          </a:xfrm>
          <a:prstGeom prst="ellipse">
            <a:avLst/>
          </a:prstGeom>
          <a:solidFill>
            <a:srgbClr val="00B050"/>
          </a:solidFill>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smtClean="0">
                <a:solidFill>
                  <a:schemeClr val="bg1"/>
                </a:solidFill>
                <a:latin typeface="Meiryo UI" pitchFamily="50" charset="-128"/>
                <a:ea typeface="Meiryo UI" pitchFamily="50" charset="-128"/>
              </a:rPr>
              <a:t>8</a:t>
            </a:r>
            <a:endParaRPr kumimoji="1" lang="ja-JP" altLang="en-US" sz="1400" b="1" i="0" u="none" strike="noStrike" kern="1200" cap="none" spc="0" normalizeH="0" baseline="0" noProof="0" dirty="0">
              <a:ln>
                <a:noFill/>
              </a:ln>
              <a:solidFill>
                <a:schemeClr val="bg1"/>
              </a:solidFill>
              <a:effectLst/>
              <a:uLnTx/>
              <a:uFillTx/>
              <a:latin typeface="Meiryo UI" pitchFamily="50" charset="-128"/>
              <a:ea typeface="Meiryo UI"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TotalTime>
  <Words>1430</Words>
  <Application>Microsoft Office PowerPoint</Application>
  <PresentationFormat>画面に合わせる (4:3)</PresentationFormat>
  <Paragraphs>129</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拠出型企業年金保険 予定利率見直しについて</vt:lpstr>
      <vt:lpstr>目次</vt:lpstr>
      <vt:lpstr>Ⅰ．はじめに</vt:lpstr>
      <vt:lpstr>Ⅱ．運用環境並びに拠出型企業年金保険の運用状況</vt:lpstr>
      <vt:lpstr>Ⅱ．運用環境並びに拠出型企業年金保険の運用状況</vt:lpstr>
      <vt:lpstr>Ⅱ．運用環境並びに拠出型企業年金保険の運用状況</vt:lpstr>
      <vt:lpstr>Ⅲ．予定利率水準と見直し時期等</vt:lpstr>
      <vt:lpstr>Ⅲ．予定利率水準と見直し時期等</vt:lpstr>
      <vt:lpstr>Ⅳ．予定利率の引き下げの影響</vt:lpstr>
      <vt:lpstr>Ⅴ．おわりに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拠出型企業年金保険(Ⅱ) 予定利率見直しについて</dc:title>
  <dc:creator>10264989</dc:creator>
  <cp:lastModifiedBy>10148407</cp:lastModifiedBy>
  <cp:revision>140</cp:revision>
  <dcterms:created xsi:type="dcterms:W3CDTF">2021-02-09T02:35:30Z</dcterms:created>
  <dcterms:modified xsi:type="dcterms:W3CDTF">2021-09-15T05:07:16Z</dcterms:modified>
</cp:coreProperties>
</file>